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860" r:id="rId7"/>
  </p:sldMasterIdLst>
  <p:notesMasterIdLst>
    <p:notesMasterId r:id="rId19"/>
  </p:notesMasterIdLst>
  <p:sldIdLst>
    <p:sldId id="706" r:id="rId8"/>
    <p:sldId id="689" r:id="rId9"/>
    <p:sldId id="710" r:id="rId10"/>
    <p:sldId id="709" r:id="rId11"/>
    <p:sldId id="715" r:id="rId12"/>
    <p:sldId id="694" r:id="rId13"/>
    <p:sldId id="716" r:id="rId14"/>
    <p:sldId id="717" r:id="rId15"/>
    <p:sldId id="713" r:id="rId16"/>
    <p:sldId id="711" r:id="rId17"/>
    <p:sldId id="60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000000"/>
    <a:srgbClr val="0078D7"/>
    <a:srgbClr val="008272"/>
    <a:srgbClr val="00188F"/>
    <a:srgbClr val="00BCF2"/>
    <a:srgbClr val="FF8C00"/>
    <a:srgbClr val="B4A0FF"/>
    <a:srgbClr val="D83B01"/>
    <a:srgbClr val="D677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00" autoAdjust="0"/>
    <p:restoredTop sz="75783" autoAdjust="0"/>
  </p:normalViewPr>
  <p:slideViewPr>
    <p:cSldViewPr snapToGrid="0">
      <p:cViewPr varScale="1">
        <p:scale>
          <a:sx n="87" d="100"/>
          <a:sy n="87" d="100"/>
        </p:scale>
        <p:origin x="60" y="834"/>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Master" Target="slideMasters/slideMaster1.xml"/><Relationship Id="rId12" Type="http://schemas.openxmlformats.org/officeDocument/2006/relationships/slide" Target="slides/slide5.xml"/><Relationship Id="rId17" Type="http://schemas.openxmlformats.org/officeDocument/2006/relationships/slide" Target="slides/slide10.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4.xml"/><Relationship Id="rId5" Type="http://schemas.openxmlformats.org/officeDocument/2006/relationships/customXml" Target="../customXml/item5.xml"/><Relationship Id="rId15" Type="http://schemas.openxmlformats.org/officeDocument/2006/relationships/slide" Target="slides/slide8.xml"/><Relationship Id="rId23"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EB8AF7-BDCB-4CAC-8004-FE5D9B763170}" type="datetimeFigureOut">
              <a:rPr lang="en-US" smtClean="0"/>
              <a:t>3/6/2017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3B4275-083E-473F-99A9-E85AA1029E5C}" type="slidenum">
              <a:rPr lang="en-US" smtClean="0"/>
              <a:t>‹#›</a:t>
            </a:fld>
            <a:endParaRPr lang="en-US"/>
          </a:p>
        </p:txBody>
      </p:sp>
    </p:spTree>
    <p:extLst>
      <p:ext uri="{BB962C8B-B14F-4D97-AF65-F5344CB8AC3E}">
        <p14:creationId xmlns:p14="http://schemas.microsoft.com/office/powerpoint/2010/main" val="4129122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purpose of this video is to help showcase how Microsoft Business Analytics and AI can help a customer transform their business processes.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Segoe UI" panose="020B0502040204020203" pitchFamily="34" charset="0"/>
              <a:ea typeface="Segoe UI"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3511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 that, we’d like to conclude today’s presentation. Thank you.</a:t>
            </a:r>
            <a:endParaRPr lang="en-US" dirty="0"/>
          </a:p>
        </p:txBody>
      </p:sp>
      <p:sp>
        <p:nvSpPr>
          <p:cNvPr id="4" name="Slide Number Placeholder 3"/>
          <p:cNvSpPr>
            <a:spLocks noGrp="1"/>
          </p:cNvSpPr>
          <p:nvPr>
            <p:ph type="sldNum" sz="quarter" idx="10"/>
          </p:nvPr>
        </p:nvSpPr>
        <p:spPr/>
        <p:txBody>
          <a:bodyPr/>
          <a:lstStyle/>
          <a:p>
            <a:fld id="{B73B4275-083E-473F-99A9-E85AA1029E5C}" type="slidenum">
              <a:rPr lang="en-US" smtClean="0"/>
              <a:t>11</a:t>
            </a:fld>
            <a:endParaRPr lang="en-US"/>
          </a:p>
        </p:txBody>
      </p:sp>
    </p:spTree>
    <p:extLst>
      <p:ext uri="{BB962C8B-B14F-4D97-AF65-F5344CB8AC3E}">
        <p14:creationId xmlns:p14="http://schemas.microsoft.com/office/powerpoint/2010/main" val="345852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fundamental customer challenge of how you get actionable insights from your data has not changed. However, in the last few years, we’ve seen significant trends impact our ability to leverage data to accelerate business.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Cloud now enables elastic compute and storage at low cost. The availability of new types of data from sensors, devices, social platforms and third party sources allows us to better predict outcomes. The sudden growth and popularity of AI that is enabling new scenarios is a direct outcome of the availability of large volumes of data and the ability to store and process them at low cost. </a:t>
            </a:r>
          </a:p>
          <a:p>
            <a:endParaRPr lang="en-US" dirty="0"/>
          </a:p>
        </p:txBody>
      </p:sp>
      <p:sp>
        <p:nvSpPr>
          <p:cNvPr id="4" name="Slide Number Placeholder 3"/>
          <p:cNvSpPr>
            <a:spLocks noGrp="1"/>
          </p:cNvSpPr>
          <p:nvPr>
            <p:ph type="sldNum" sz="quarter" idx="10"/>
          </p:nvPr>
        </p:nvSpPr>
        <p:spPr/>
        <p:txBody>
          <a:bodyPr/>
          <a:lstStyle/>
          <a:p>
            <a:fld id="{B73B4275-083E-473F-99A9-E85AA1029E5C}" type="slidenum">
              <a:rPr lang="en-US" smtClean="0"/>
              <a:t>2</a:t>
            </a:fld>
            <a:endParaRPr lang="en-US"/>
          </a:p>
        </p:txBody>
      </p:sp>
    </p:spTree>
    <p:extLst>
      <p:ext uri="{BB962C8B-B14F-4D97-AF65-F5344CB8AC3E}">
        <p14:creationId xmlns:p14="http://schemas.microsoft.com/office/powerpoint/2010/main" val="998207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convergence of these trends - Cloud, Big Data and AI - is accelerating the pace at which companies can transform their business processes. </a:t>
            </a:r>
          </a:p>
          <a:p>
            <a:r>
              <a:rPr lang="en-US" sz="1200" kern="1200" dirty="0">
                <a:solidFill>
                  <a:schemeClr val="tx1"/>
                </a:solidFill>
                <a:effectLst/>
                <a:latin typeface="+mn-lt"/>
                <a:ea typeface="+mn-ea"/>
                <a:cs typeface="+mn-cs"/>
              </a:rPr>
              <a:t>They’re finding new ways to engage customers, empower employees, optimize operations and transform products. </a:t>
            </a:r>
          </a:p>
        </p:txBody>
      </p:sp>
      <p:sp>
        <p:nvSpPr>
          <p:cNvPr id="5" name="Footer Placeholder 4"/>
          <p:cNvSpPr>
            <a:spLocks noGrp="1"/>
          </p:cNvSpPr>
          <p:nvPr>
            <p:ph type="ftr" sz="quarter" idx="11"/>
          </p:nvPr>
        </p:nvSpPr>
        <p:spPr/>
        <p:txBody>
          <a:bodyPr/>
          <a:lstStyle/>
          <a:p>
            <a:pPr marL="0" marR="0" lvl="0" indent="0" algn="l" defTabSz="9223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841644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demo, we will show you how an insurance company can leverage business analytics and AI to fundamentally transform the way they do customer service and reduce customer churn. </a:t>
            </a:r>
          </a:p>
          <a:p>
            <a:r>
              <a:rPr lang="en-US" sz="1200" kern="1200" dirty="0">
                <a:solidFill>
                  <a:schemeClr val="tx1"/>
                </a:solidFill>
                <a:effectLst/>
                <a:latin typeface="+mn-lt"/>
                <a:ea typeface="+mn-ea"/>
                <a:cs typeface="+mn-cs"/>
              </a:rPr>
              <a:t>We’re going to walkthrough 3 scenarios:</a:t>
            </a:r>
          </a:p>
          <a:p>
            <a:pPr lvl="0"/>
            <a:r>
              <a:rPr lang="en-US" sz="1200" kern="1200" dirty="0">
                <a:solidFill>
                  <a:schemeClr val="tx1"/>
                </a:solidFill>
                <a:effectLst/>
                <a:latin typeface="+mn-lt"/>
                <a:ea typeface="+mn-ea"/>
                <a:cs typeface="+mn-cs"/>
              </a:rPr>
              <a:t>The first is how customers can interact with the solution via personalized conversations automated with Bots</a:t>
            </a:r>
          </a:p>
          <a:p>
            <a:pPr lvl="0"/>
            <a:r>
              <a:rPr lang="en-US" sz="1200" kern="1200" dirty="0">
                <a:solidFill>
                  <a:schemeClr val="tx1"/>
                </a:solidFill>
                <a:effectLst/>
                <a:latin typeface="+mn-lt"/>
                <a:ea typeface="+mn-ea"/>
                <a:cs typeface="+mn-cs"/>
              </a:rPr>
              <a:t>The second is how the customer service support agent gets benefits from Machine Learning and Analytics to predict and minimize churn</a:t>
            </a:r>
          </a:p>
          <a:p>
            <a:pPr lvl="0"/>
            <a:r>
              <a:rPr lang="en-US" sz="1200" kern="1200" dirty="0">
                <a:solidFill>
                  <a:schemeClr val="tx1"/>
                </a:solidFill>
                <a:effectLst/>
                <a:latin typeface="+mn-lt"/>
                <a:ea typeface="+mn-ea"/>
                <a:cs typeface="+mn-cs"/>
              </a:rPr>
              <a:t>The third is how the VP of operations can monitor global activity via real-time dashboards and take action</a:t>
            </a:r>
          </a:p>
          <a:p>
            <a:endParaRPr lang="en-US" dirty="0"/>
          </a:p>
        </p:txBody>
      </p:sp>
      <p:sp>
        <p:nvSpPr>
          <p:cNvPr id="4" name="Slide Number Placeholder 3"/>
          <p:cNvSpPr>
            <a:spLocks noGrp="1"/>
          </p:cNvSpPr>
          <p:nvPr>
            <p:ph type="sldNum" sz="quarter" idx="10"/>
          </p:nvPr>
        </p:nvSpPr>
        <p:spPr/>
        <p:txBody>
          <a:bodyPr/>
          <a:lstStyle/>
          <a:p>
            <a:pPr marL="0" marR="0" lvl="0" indent="0" defTabSz="924458" eaLnBrk="1" fontAlgn="auto" latinLnBrk="0" hangingPunct="1">
              <a:lnSpc>
                <a:spcPct val="100000"/>
              </a:lnSpc>
              <a:spcBef>
                <a:spcPts val="0"/>
              </a:spcBef>
              <a:spcAft>
                <a:spcPts val="0"/>
              </a:spcAft>
              <a:buClrTx/>
              <a:buSzTx/>
              <a:buFontTx/>
              <a:buNone/>
              <a:tabLst/>
              <a:defRPr/>
            </a:pPr>
            <a:fld id="{C4A4F76E-C256-4C1B-B207-68E3BCAF6335}" type="slidenum">
              <a:rPr kumimoji="0" lang="en-US" sz="1400" b="0" i="0" u="none" strike="noStrike" kern="0" cap="none" spc="0" normalizeH="0" baseline="0" noProof="0">
                <a:ln>
                  <a:noFill/>
                </a:ln>
                <a:solidFill>
                  <a:prstClr val="black"/>
                </a:solidFill>
                <a:effectLst/>
                <a:uLnTx/>
                <a:uFillTx/>
                <a:latin typeface="Calibri"/>
              </a:rPr>
              <a:pPr marL="0" marR="0" lvl="0" indent="0" defTabSz="924458" eaLnBrk="1" fontAlgn="auto" latinLnBrk="0" hangingPunct="1">
                <a:lnSpc>
                  <a:spcPct val="100000"/>
                </a:lnSpc>
                <a:spcBef>
                  <a:spcPts val="0"/>
                </a:spcBef>
                <a:spcAft>
                  <a:spcPts val="0"/>
                </a:spcAft>
                <a:buClrTx/>
                <a:buSzTx/>
                <a:buFontTx/>
                <a:buNone/>
                <a:tabLst/>
                <a:defRPr/>
              </a:pPr>
              <a:t>4</a:t>
            </a:fld>
            <a:endParaRPr kumimoji="0" lang="en-US" sz="1400" b="0" i="0" u="none" strike="noStrike" kern="0" cap="none" spc="0" normalizeH="0" baseline="0" noProof="0">
              <a:ln>
                <a:noFill/>
              </a:ln>
              <a:solidFill>
                <a:prstClr val="black"/>
              </a:solidFill>
              <a:effectLst/>
              <a:uLnTx/>
              <a:uFillTx/>
              <a:latin typeface="Calibri"/>
            </a:endParaRPr>
          </a:p>
        </p:txBody>
      </p:sp>
    </p:spTree>
    <p:extLst>
      <p:ext uri="{BB962C8B-B14F-4D97-AF65-F5344CB8AC3E}">
        <p14:creationId xmlns:p14="http://schemas.microsoft.com/office/powerpoint/2010/main" val="4266532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summarize, in this solution, Business Analytics and AI helped me deepen my customer engagement, predict outcomes and helped reduce churn and automate actions by allowing my VP of operations to make real time adjustments to competitive price pressures. </a:t>
            </a:r>
            <a:endParaRPr lang="en-US" dirty="0"/>
          </a:p>
        </p:txBody>
      </p:sp>
      <p:sp>
        <p:nvSpPr>
          <p:cNvPr id="4" name="Slide Number Placeholder 3"/>
          <p:cNvSpPr>
            <a:spLocks noGrp="1"/>
          </p:cNvSpPr>
          <p:nvPr>
            <p:ph type="sldNum" sz="quarter" idx="10"/>
          </p:nvPr>
        </p:nvSpPr>
        <p:spPr/>
        <p:txBody>
          <a:bodyPr/>
          <a:lstStyle/>
          <a:p>
            <a:fld id="{B73B4275-083E-473F-99A9-E85AA1029E5C}" type="slidenum">
              <a:rPr lang="en-US" smtClean="0"/>
              <a:t>6</a:t>
            </a:fld>
            <a:endParaRPr lang="en-US"/>
          </a:p>
        </p:txBody>
      </p:sp>
    </p:spTree>
    <p:extLst>
      <p:ext uri="{BB962C8B-B14F-4D97-AF65-F5344CB8AC3E}">
        <p14:creationId xmlns:p14="http://schemas.microsoft.com/office/powerpoint/2010/main" val="3435396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Everything you saw here was built by 2 developers in a month, using our BA and AI capabilities on the Cloud. </a:t>
            </a:r>
          </a:p>
          <a:p>
            <a:endParaRPr lang="en-US" dirty="0"/>
          </a:p>
        </p:txBody>
      </p:sp>
      <p:sp>
        <p:nvSpPr>
          <p:cNvPr id="4" name="Slide Number Placeholder 3"/>
          <p:cNvSpPr>
            <a:spLocks noGrp="1"/>
          </p:cNvSpPr>
          <p:nvPr>
            <p:ph type="sldNum" sz="quarter" idx="10"/>
          </p:nvPr>
        </p:nvSpPr>
        <p:spPr/>
        <p:txBody>
          <a:bodyPr/>
          <a:lstStyle/>
          <a:p>
            <a:fld id="{B73B4275-083E-473F-99A9-E85AA1029E5C}" type="slidenum">
              <a:rPr lang="en-US" smtClean="0"/>
              <a:t>7</a:t>
            </a:fld>
            <a:endParaRPr lang="en-US"/>
          </a:p>
        </p:txBody>
      </p:sp>
    </p:spTree>
    <p:extLst>
      <p:ext uri="{BB962C8B-B14F-4D97-AF65-F5344CB8AC3E}">
        <p14:creationId xmlns:p14="http://schemas.microsoft.com/office/powerpoint/2010/main" val="1907466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view here (DF View) is a simple behind the scenes view to explain how the services come together to accelerate transformation. </a:t>
            </a:r>
          </a:p>
          <a:p>
            <a:endParaRPr lang="en-US" dirty="0"/>
          </a:p>
        </p:txBody>
      </p:sp>
      <p:sp>
        <p:nvSpPr>
          <p:cNvPr id="4" name="Slide Number Placeholder 3"/>
          <p:cNvSpPr>
            <a:spLocks noGrp="1"/>
          </p:cNvSpPr>
          <p:nvPr>
            <p:ph type="sldNum" sz="quarter" idx="10"/>
          </p:nvPr>
        </p:nvSpPr>
        <p:spPr/>
        <p:txBody>
          <a:bodyPr/>
          <a:lstStyle/>
          <a:p>
            <a:fld id="{B73B4275-083E-473F-99A9-E85AA1029E5C}" type="slidenum">
              <a:rPr lang="en-US" smtClean="0"/>
              <a:t>8</a:t>
            </a:fld>
            <a:endParaRPr lang="en-US"/>
          </a:p>
        </p:txBody>
      </p:sp>
    </p:spTree>
    <p:extLst>
      <p:ext uri="{BB962C8B-B14F-4D97-AF65-F5344CB8AC3E}">
        <p14:creationId xmlns:p14="http://schemas.microsoft.com/office/powerpoint/2010/main" val="3952187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All of this was build using Cortana Intelligence services and Dynamics 365.</a:t>
            </a:r>
          </a:p>
          <a:p>
            <a:pPr rt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6CD5F8F-46C9-46A5-9E1B-00B0A72B40BF}" type="slidenum">
              <a:rPr lang="en-US" smtClean="0"/>
              <a:t>9</a:t>
            </a:fld>
            <a:endParaRPr lang="en-US" dirty="0"/>
          </a:p>
        </p:txBody>
      </p:sp>
    </p:spTree>
    <p:extLst>
      <p:ext uri="{BB962C8B-B14F-4D97-AF65-F5344CB8AC3E}">
        <p14:creationId xmlns:p14="http://schemas.microsoft.com/office/powerpoint/2010/main" val="1144090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just one example of how Business Analytics and AI can help transform the business process for an organization. We have customers across every industry with similar stories for transformation: </a:t>
            </a:r>
          </a:p>
          <a:p>
            <a:r>
              <a:rPr lang="en-US" sz="1200" kern="1200" dirty="0">
                <a:solidFill>
                  <a:schemeClr val="tx1"/>
                </a:solidFill>
                <a:effectLst/>
                <a:latin typeface="+mn-lt"/>
                <a:ea typeface="+mn-ea"/>
                <a:cs typeface="+mn-cs"/>
              </a:rPr>
              <a:t>- For example, Rockwell, a global industrial automation company, who cut develop time by 80% and costs up to 90% by providing full time pipeline visibility, </a:t>
            </a:r>
          </a:p>
          <a:p>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QuarterSpot</a:t>
            </a:r>
            <a:r>
              <a:rPr lang="en-US" sz="1200" kern="1200" dirty="0">
                <a:solidFill>
                  <a:schemeClr val="tx1"/>
                </a:solidFill>
                <a:effectLst/>
                <a:latin typeface="+mn-lt"/>
                <a:ea typeface="+mn-ea"/>
                <a:cs typeface="+mn-cs"/>
              </a:rPr>
              <a:t>, a start up in the financial sector, who lowered  loan defaults by 50%, leading to increased profitability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74363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81416">
                      <a:schemeClr val="tx1"/>
                    </a:gs>
                    <a:gs pos="70000">
                      <a:schemeClr val="tx1"/>
                    </a:gs>
                  </a:gsLst>
                  <a:lin ang="5400000" scaled="0"/>
                </a:gradFill>
              </a:defRPr>
            </a:lvl1pPr>
          </a:lstStyle>
          <a:p>
            <a:r>
              <a:rPr lang="en-US" dirty="0"/>
              <a:t>Presentation title</a:t>
            </a:r>
          </a:p>
        </p:txBody>
      </p:sp>
      <p:grpSp>
        <p:nvGrpSpPr>
          <p:cNvPr id="11" name="Group 10"/>
          <p:cNvGrpSpPr>
            <a:grpSpLocks noChangeAspect="1"/>
          </p:cNvGrpSpPr>
          <p:nvPr userDrawn="1"/>
        </p:nvGrpSpPr>
        <p:grpSpPr bwMode="black">
          <a:xfrm>
            <a:off x="459101" y="6110699"/>
            <a:ext cx="1419665" cy="304828"/>
            <a:chOff x="457200" y="1643393"/>
            <a:chExt cx="4492753" cy="964540"/>
          </a:xfrm>
        </p:grpSpPr>
        <p:pic>
          <p:nvPicPr>
            <p:cNvPr id="12" name="Picture 11"/>
            <p:cNvPicPr>
              <a:picLocks noChangeAspect="1"/>
            </p:cNvPicPr>
            <p:nvPr/>
          </p:nvPicPr>
          <p:blipFill>
            <a:blip r:embed="rId2"/>
            <a:stretch>
              <a:fillRect/>
            </a:stretch>
          </p:blipFill>
          <p:spPr bwMode="black">
            <a:xfrm>
              <a:off x="457200" y="1643393"/>
              <a:ext cx="964540" cy="964540"/>
            </a:xfrm>
            <a:prstGeom prst="rect">
              <a:avLst/>
            </a:prstGeom>
          </p:spPr>
        </p:pic>
        <p:sp>
          <p:nvSpPr>
            <p:cNvPr id="13"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92907850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3860185"/>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4267516"/>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287053"/>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801458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779312"/>
            <a:ext cx="5064177" cy="899665"/>
          </a:xfrm>
        </p:spPr>
        <p:txBody>
          <a:bodyPr/>
          <a:lstStyle>
            <a:lvl1pPr>
              <a:defRPr sz="3921"/>
            </a:lvl1pPr>
          </a:lstStyle>
          <a:p>
            <a:r>
              <a:rPr lang="en-US" dirty="0"/>
              <a:t>Edit Master title style</a:t>
            </a:r>
          </a:p>
        </p:txBody>
      </p:sp>
    </p:spTree>
    <p:extLst>
      <p:ext uri="{BB962C8B-B14F-4D97-AF65-F5344CB8AC3E}">
        <p14:creationId xmlns:p14="http://schemas.microsoft.com/office/powerpoint/2010/main" val="3372976113"/>
      </p:ext>
    </p:extLst>
  </p:cSld>
  <p:clrMapOvr>
    <a:masterClrMapping/>
  </p:clrMapOvr>
  <p:transition spd="med">
    <p:fade/>
  </p:transition>
  <p:extLst mod="1">
    <p:ext uri="{DCECCB84-F9BA-43D5-87BE-67443E8EF086}">
      <p15:sldGuideLst xmlns:p15="http://schemas.microsoft.com/office/powerpoint/2012/main">
        <p15:guide id="1" orient="horz" pos="1786">
          <p15:clr>
            <a:srgbClr val="FBAE40"/>
          </p15:clr>
        </p15:guide>
        <p15:guide id="2" pos="343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5525068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1153380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1081388"/>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800460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02020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244208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425084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1" y="2607161"/>
            <a:ext cx="10757036" cy="1270116"/>
          </a:xfrm>
          <a:noFill/>
        </p:spPr>
        <p:txBody>
          <a:bodyPr lIns="146304" tIns="91440" rIns="146304" bIns="91440" anchor="b" anchorCtr="0"/>
          <a:lstStyle>
            <a:lvl1pPr>
              <a:defRPr sz="5294" spc="-98" baseline="0">
                <a:gradFill>
                  <a:gsLst>
                    <a:gs pos="81416">
                      <a:schemeClr val="tx1"/>
                    </a:gs>
                    <a:gs pos="70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298454498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7358876"/>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Microsoft Corporation. All rights reserved. </a:t>
            </a:r>
          </a:p>
        </p:txBody>
      </p:sp>
      <p:grpSp>
        <p:nvGrpSpPr>
          <p:cNvPr id="7" name="Group 6"/>
          <p:cNvGrpSpPr>
            <a:grpSpLocks noChangeAspect="1"/>
          </p:cNvGrpSpPr>
          <p:nvPr userDrawn="1"/>
        </p:nvGrpSpPr>
        <p:grpSpPr bwMode="black">
          <a:xfrm>
            <a:off x="459101" y="470066"/>
            <a:ext cx="1419665"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9"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256627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Microsoft Corporation. All rights reserved. </a:t>
            </a:r>
          </a:p>
        </p:txBody>
      </p:sp>
      <p:grpSp>
        <p:nvGrpSpPr>
          <p:cNvPr id="4" name="Group 3"/>
          <p:cNvGrpSpPr>
            <a:grpSpLocks noChangeAspect="1"/>
          </p:cNvGrpSpPr>
          <p:nvPr userDrawn="1"/>
        </p:nvGrpSpPr>
        <p:grpSpPr bwMode="black">
          <a:xfrm>
            <a:off x="459101" y="470066"/>
            <a:ext cx="1419665" cy="304828"/>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6"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647702517"/>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6755342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l="478" t="-1" b="1518"/>
          <a:stretch/>
        </p:blipFill>
        <p:spPr>
          <a:xfrm>
            <a:off x="-7200" y="0"/>
            <a:ext cx="12199200" cy="5162399"/>
          </a:xfrm>
          <a:prstGeom prst="rect">
            <a:avLst/>
          </a:prstGeom>
        </p:spPr>
      </p:pic>
      <p:pic>
        <p:nvPicPr>
          <p:cNvPr id="15" name="Picture 14"/>
          <p:cNvPicPr>
            <a:picLocks noChangeAspect="1"/>
          </p:cNvPicPr>
          <p:nvPr userDrawn="1"/>
        </p:nvPicPr>
        <p:blipFill>
          <a:blip r:embed="rId3"/>
          <a:stretch>
            <a:fillRect/>
          </a:stretch>
        </p:blipFill>
        <p:spPr>
          <a:xfrm>
            <a:off x="9828314" y="6029312"/>
            <a:ext cx="1673267" cy="368686"/>
          </a:xfrm>
          <a:prstGeom prst="rect">
            <a:avLst/>
          </a:prstGeom>
        </p:spPr>
      </p:pic>
      <p:sp>
        <p:nvSpPr>
          <p:cNvPr id="8"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a:t>Presentation title</a:t>
            </a:r>
          </a:p>
        </p:txBody>
      </p:sp>
      <p:sp>
        <p:nvSpPr>
          <p:cNvPr id="10"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289456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668116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587325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399352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Title Only white backgroun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133840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787878"/>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425084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1" y="2607161"/>
            <a:ext cx="10757036" cy="1270116"/>
          </a:xfrm>
          <a:noFill/>
        </p:spPr>
        <p:txBody>
          <a:bodyPr lIns="146304" tIns="91440" rIns="146304" bIns="91440" anchor="b" anchorCtr="0"/>
          <a:lstStyle>
            <a:lvl1pPr>
              <a:defRPr sz="5294" spc="-98" baseline="0">
                <a:gradFill>
                  <a:gsLst>
                    <a:gs pos="81416">
                      <a:schemeClr val="tx1"/>
                    </a:gs>
                    <a:gs pos="70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64730528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4250841"/>
            <a:ext cx="6273418" cy="898103"/>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607161"/>
            <a:ext cx="10757035" cy="1270116"/>
          </a:xfrm>
          <a:noFill/>
        </p:spPr>
        <p:txBody>
          <a:bodyPr lIns="146304" tIns="91440" rIns="146304" bIns="91440" anchor="b" anchorCtr="0"/>
          <a:lstStyle>
            <a:lvl1pPr>
              <a:defRPr sz="5294" spc="-98" baseline="0">
                <a:gradFill>
                  <a:gsLst>
                    <a:gs pos="82743">
                      <a:schemeClr val="tx1"/>
                    </a:gs>
                    <a:gs pos="64000">
                      <a:schemeClr val="tx1"/>
                    </a:gs>
                  </a:gsLst>
                  <a:lin ang="5400000" scaled="0"/>
                </a:gradFill>
              </a:defRPr>
            </a:lvl1pPr>
          </a:lstStyle>
          <a:p>
            <a:r>
              <a:rPr lang="en-US" dirty="0"/>
              <a:t>Presentation title</a:t>
            </a:r>
          </a:p>
        </p:txBody>
      </p:sp>
      <p:grpSp>
        <p:nvGrpSpPr>
          <p:cNvPr id="17" name="Group 16"/>
          <p:cNvGrpSpPr/>
          <p:nvPr userDrawn="1"/>
        </p:nvGrpSpPr>
        <p:grpSpPr>
          <a:xfrm>
            <a:off x="8325715" y="356577"/>
            <a:ext cx="3431972" cy="604393"/>
            <a:chOff x="8338319" y="6011862"/>
            <a:chExt cx="3500790" cy="616425"/>
          </a:xfrm>
        </p:grpSpPr>
        <p:sp>
          <p:nvSpPr>
            <p:cNvPr id="18" name="Freeform 5"/>
            <p:cNvSpPr>
              <a:spLocks noChangeAspect="1" noEditPoints="1"/>
            </p:cNvSpPr>
            <p:nvPr/>
          </p:nvSpPr>
          <p:spPr bwMode="black">
            <a:xfrm>
              <a:off x="8338319" y="6121915"/>
              <a:ext cx="1072080" cy="396319"/>
            </a:xfrm>
            <a:custGeom>
              <a:avLst/>
              <a:gdLst>
                <a:gd name="T0" fmla="*/ 1124 w 1159"/>
                <a:gd name="T1" fmla="*/ 15 h 428"/>
                <a:gd name="T2" fmla="*/ 1118 w 1159"/>
                <a:gd name="T3" fmla="*/ 52 h 428"/>
                <a:gd name="T4" fmla="*/ 1132 w 1159"/>
                <a:gd name="T5" fmla="*/ 52 h 428"/>
                <a:gd name="T6" fmla="*/ 1126 w 1159"/>
                <a:gd name="T7" fmla="*/ 31 h 428"/>
                <a:gd name="T8" fmla="*/ 1125 w 1159"/>
                <a:gd name="T9" fmla="*/ 22 h 428"/>
                <a:gd name="T10" fmla="*/ 1132 w 1159"/>
                <a:gd name="T11" fmla="*/ 36 h 428"/>
                <a:gd name="T12" fmla="*/ 1111 w 1159"/>
                <a:gd name="T13" fmla="*/ 15 h 428"/>
                <a:gd name="T14" fmla="*/ 1118 w 1159"/>
                <a:gd name="T15" fmla="*/ 37 h 428"/>
                <a:gd name="T16" fmla="*/ 1139 w 1159"/>
                <a:gd name="T17" fmla="*/ 52 h 428"/>
                <a:gd name="T18" fmla="*/ 1118 w 1159"/>
                <a:gd name="T19" fmla="*/ 31 h 428"/>
                <a:gd name="T20" fmla="*/ 1132 w 1159"/>
                <a:gd name="T21" fmla="*/ 27 h 428"/>
                <a:gd name="T22" fmla="*/ 1089 w 1159"/>
                <a:gd name="T23" fmla="*/ 35 h 428"/>
                <a:gd name="T24" fmla="*/ 1124 w 1159"/>
                <a:gd name="T25" fmla="*/ 0 h 428"/>
                <a:gd name="T26" fmla="*/ 1124 w 1159"/>
                <a:gd name="T27" fmla="*/ 5 h 428"/>
                <a:gd name="T28" fmla="*/ 1139 w 1159"/>
                <a:gd name="T29" fmla="*/ 27 h 428"/>
                <a:gd name="T30" fmla="*/ 1111 w 1159"/>
                <a:gd name="T31" fmla="*/ 52 h 428"/>
                <a:gd name="T32" fmla="*/ 1126 w 1159"/>
                <a:gd name="T33" fmla="*/ 37 h 428"/>
                <a:gd name="T34" fmla="*/ 1132 w 1159"/>
                <a:gd name="T35" fmla="*/ 36 h 428"/>
                <a:gd name="T36" fmla="*/ 1118 w 1159"/>
                <a:gd name="T37" fmla="*/ 31 h 428"/>
                <a:gd name="T38" fmla="*/ 1132 w 1159"/>
                <a:gd name="T39" fmla="*/ 27 h 428"/>
                <a:gd name="T40" fmla="*/ 0 w 1159"/>
                <a:gd name="T41" fmla="*/ 50 h 428"/>
                <a:gd name="T42" fmla="*/ 41 w 1159"/>
                <a:gd name="T43" fmla="*/ 50 h 428"/>
                <a:gd name="T44" fmla="*/ 41 w 1159"/>
                <a:gd name="T45" fmla="*/ 312 h 428"/>
                <a:gd name="T46" fmla="*/ 0 w 1159"/>
                <a:gd name="T47" fmla="*/ 312 h 428"/>
                <a:gd name="T48" fmla="*/ 1008 w 1159"/>
                <a:gd name="T49" fmla="*/ 207 h 428"/>
                <a:gd name="T50" fmla="*/ 1066 w 1159"/>
                <a:gd name="T51" fmla="*/ 137 h 428"/>
                <a:gd name="T52" fmla="*/ 918 w 1159"/>
                <a:gd name="T53" fmla="*/ 140 h 428"/>
                <a:gd name="T54" fmla="*/ 854 w 1159"/>
                <a:gd name="T55" fmla="*/ 272 h 428"/>
                <a:gd name="T56" fmla="*/ 796 w 1159"/>
                <a:gd name="T57" fmla="*/ 130 h 428"/>
                <a:gd name="T58" fmla="*/ 719 w 1159"/>
                <a:gd name="T59" fmla="*/ 87 h 428"/>
                <a:gd name="T60" fmla="*/ 508 w 1159"/>
                <a:gd name="T61" fmla="*/ 85 h 428"/>
                <a:gd name="T62" fmla="*/ 386 w 1159"/>
                <a:gd name="T63" fmla="*/ 31 h 428"/>
                <a:gd name="T64" fmla="*/ 446 w 1159"/>
                <a:gd name="T65" fmla="*/ 49 h 428"/>
                <a:gd name="T66" fmla="*/ 314 w 1159"/>
                <a:gd name="T67" fmla="*/ 87 h 428"/>
                <a:gd name="T68" fmla="*/ 313 w 1159"/>
                <a:gd name="T69" fmla="*/ 112 h 428"/>
                <a:gd name="T70" fmla="*/ 351 w 1159"/>
                <a:gd name="T71" fmla="*/ 112 h 428"/>
                <a:gd name="T72" fmla="*/ 508 w 1159"/>
                <a:gd name="T73" fmla="*/ 364 h 428"/>
                <a:gd name="T74" fmla="*/ 699 w 1159"/>
                <a:gd name="T75" fmla="*/ 241 h 428"/>
                <a:gd name="T76" fmla="*/ 622 w 1159"/>
                <a:gd name="T77" fmla="*/ 302 h 428"/>
                <a:gd name="T78" fmla="*/ 789 w 1159"/>
                <a:gd name="T79" fmla="*/ 282 h 428"/>
                <a:gd name="T80" fmla="*/ 708 w 1159"/>
                <a:gd name="T81" fmla="*/ 109 h 428"/>
                <a:gd name="T82" fmla="*/ 765 w 1159"/>
                <a:gd name="T83" fmla="*/ 151 h 428"/>
                <a:gd name="T84" fmla="*/ 765 w 1159"/>
                <a:gd name="T85" fmla="*/ 153 h 428"/>
                <a:gd name="T86" fmla="*/ 801 w 1159"/>
                <a:gd name="T87" fmla="*/ 397 h 428"/>
                <a:gd name="T88" fmla="*/ 822 w 1159"/>
                <a:gd name="T89" fmla="*/ 428 h 428"/>
                <a:gd name="T90" fmla="*/ 1048 w 1159"/>
                <a:gd name="T91" fmla="*/ 296 h 428"/>
                <a:gd name="T92" fmla="*/ 908 w 1159"/>
                <a:gd name="T93" fmla="*/ 299 h 428"/>
                <a:gd name="T94" fmla="*/ 1080 w 1159"/>
                <a:gd name="T95" fmla="*/ 283 h 428"/>
                <a:gd name="T96" fmla="*/ 422 w 1159"/>
                <a:gd name="T97" fmla="*/ 228 h 428"/>
                <a:gd name="T98" fmla="*/ 509 w 1159"/>
                <a:gd name="T99" fmla="*/ 340 h 428"/>
                <a:gd name="T100" fmla="*/ 119 w 1159"/>
                <a:gd name="T101" fmla="*/ 121 h 428"/>
                <a:gd name="T102" fmla="*/ 201 w 1159"/>
                <a:gd name="T103" fmla="*/ 86 h 428"/>
                <a:gd name="T104" fmla="*/ 275 w 1159"/>
                <a:gd name="T105" fmla="*/ 312 h 428"/>
                <a:gd name="T106" fmla="*/ 237 w 1159"/>
                <a:gd name="T107" fmla="*/ 304 h 428"/>
                <a:gd name="T108" fmla="*/ 120 w 1159"/>
                <a:gd name="T109" fmla="*/ 160 h 428"/>
                <a:gd name="T110" fmla="*/ 120 w 1159"/>
                <a:gd name="T111" fmla="*/ 353 h 428"/>
                <a:gd name="T112" fmla="*/ 82 w 1159"/>
                <a:gd name="T113" fmla="*/ 124 h 428"/>
                <a:gd name="T114" fmla="*/ 109 w 1159"/>
                <a:gd name="T115" fmla="*/ 89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59" h="428">
                  <a:moveTo>
                    <a:pt x="1132" y="36"/>
                  </a:moveTo>
                  <a:cubicBezTo>
                    <a:pt x="1135" y="35"/>
                    <a:pt x="1139" y="34"/>
                    <a:pt x="1139" y="27"/>
                  </a:cubicBezTo>
                  <a:cubicBezTo>
                    <a:pt x="1139" y="16"/>
                    <a:pt x="1131" y="15"/>
                    <a:pt x="1124" y="15"/>
                  </a:cubicBezTo>
                  <a:cubicBezTo>
                    <a:pt x="1111" y="15"/>
                    <a:pt x="1111" y="15"/>
                    <a:pt x="1111" y="15"/>
                  </a:cubicBezTo>
                  <a:cubicBezTo>
                    <a:pt x="1111" y="52"/>
                    <a:pt x="1111" y="52"/>
                    <a:pt x="1111" y="52"/>
                  </a:cubicBezTo>
                  <a:cubicBezTo>
                    <a:pt x="1118" y="52"/>
                    <a:pt x="1118" y="52"/>
                    <a:pt x="1118" y="52"/>
                  </a:cubicBezTo>
                  <a:cubicBezTo>
                    <a:pt x="1118" y="37"/>
                    <a:pt x="1118" y="37"/>
                    <a:pt x="1118" y="37"/>
                  </a:cubicBezTo>
                  <a:cubicBezTo>
                    <a:pt x="1126" y="37"/>
                    <a:pt x="1126" y="37"/>
                    <a:pt x="1126" y="37"/>
                  </a:cubicBezTo>
                  <a:cubicBezTo>
                    <a:pt x="1132" y="52"/>
                    <a:pt x="1132" y="52"/>
                    <a:pt x="1132" y="52"/>
                  </a:cubicBezTo>
                  <a:cubicBezTo>
                    <a:pt x="1139" y="52"/>
                    <a:pt x="1139" y="52"/>
                    <a:pt x="1139" y="52"/>
                  </a:cubicBezTo>
                  <a:lnTo>
                    <a:pt x="1132" y="36"/>
                  </a:lnTo>
                  <a:close/>
                  <a:moveTo>
                    <a:pt x="1126" y="31"/>
                  </a:moveTo>
                  <a:cubicBezTo>
                    <a:pt x="1118" y="31"/>
                    <a:pt x="1118" y="31"/>
                    <a:pt x="1118" y="31"/>
                  </a:cubicBezTo>
                  <a:cubicBezTo>
                    <a:pt x="1118" y="22"/>
                    <a:pt x="1118" y="22"/>
                    <a:pt x="1118" y="22"/>
                  </a:cubicBezTo>
                  <a:cubicBezTo>
                    <a:pt x="1125" y="22"/>
                    <a:pt x="1125" y="22"/>
                    <a:pt x="1125" y="22"/>
                  </a:cubicBezTo>
                  <a:cubicBezTo>
                    <a:pt x="1129" y="22"/>
                    <a:pt x="1132" y="23"/>
                    <a:pt x="1132" y="27"/>
                  </a:cubicBezTo>
                  <a:cubicBezTo>
                    <a:pt x="1132" y="30"/>
                    <a:pt x="1129" y="31"/>
                    <a:pt x="1126" y="31"/>
                  </a:cubicBezTo>
                  <a:close/>
                  <a:moveTo>
                    <a:pt x="1132" y="36"/>
                  </a:moveTo>
                  <a:cubicBezTo>
                    <a:pt x="1135" y="35"/>
                    <a:pt x="1139" y="34"/>
                    <a:pt x="1139" y="27"/>
                  </a:cubicBezTo>
                  <a:cubicBezTo>
                    <a:pt x="1139" y="16"/>
                    <a:pt x="1131" y="15"/>
                    <a:pt x="1124" y="15"/>
                  </a:cubicBezTo>
                  <a:cubicBezTo>
                    <a:pt x="1111" y="15"/>
                    <a:pt x="1111" y="15"/>
                    <a:pt x="1111" y="15"/>
                  </a:cubicBezTo>
                  <a:cubicBezTo>
                    <a:pt x="1111" y="52"/>
                    <a:pt x="1111" y="52"/>
                    <a:pt x="1111" y="52"/>
                  </a:cubicBezTo>
                  <a:cubicBezTo>
                    <a:pt x="1118" y="52"/>
                    <a:pt x="1118" y="52"/>
                    <a:pt x="1118" y="52"/>
                  </a:cubicBezTo>
                  <a:cubicBezTo>
                    <a:pt x="1118" y="37"/>
                    <a:pt x="1118" y="37"/>
                    <a:pt x="1118" y="37"/>
                  </a:cubicBezTo>
                  <a:cubicBezTo>
                    <a:pt x="1126" y="37"/>
                    <a:pt x="1126" y="37"/>
                    <a:pt x="1126" y="37"/>
                  </a:cubicBezTo>
                  <a:cubicBezTo>
                    <a:pt x="1132" y="52"/>
                    <a:pt x="1132" y="52"/>
                    <a:pt x="1132" y="52"/>
                  </a:cubicBezTo>
                  <a:cubicBezTo>
                    <a:pt x="1139" y="52"/>
                    <a:pt x="1139" y="52"/>
                    <a:pt x="1139" y="52"/>
                  </a:cubicBezTo>
                  <a:lnTo>
                    <a:pt x="1132" y="36"/>
                  </a:lnTo>
                  <a:close/>
                  <a:moveTo>
                    <a:pt x="1126" y="31"/>
                  </a:moveTo>
                  <a:cubicBezTo>
                    <a:pt x="1118" y="31"/>
                    <a:pt x="1118" y="31"/>
                    <a:pt x="1118" y="31"/>
                  </a:cubicBezTo>
                  <a:cubicBezTo>
                    <a:pt x="1118" y="22"/>
                    <a:pt x="1118" y="22"/>
                    <a:pt x="1118" y="22"/>
                  </a:cubicBezTo>
                  <a:cubicBezTo>
                    <a:pt x="1125" y="22"/>
                    <a:pt x="1125" y="22"/>
                    <a:pt x="1125" y="22"/>
                  </a:cubicBezTo>
                  <a:cubicBezTo>
                    <a:pt x="1129" y="22"/>
                    <a:pt x="1132" y="23"/>
                    <a:pt x="1132" y="27"/>
                  </a:cubicBezTo>
                  <a:cubicBezTo>
                    <a:pt x="1132" y="30"/>
                    <a:pt x="1129" y="31"/>
                    <a:pt x="1126" y="31"/>
                  </a:cubicBezTo>
                  <a:close/>
                  <a:moveTo>
                    <a:pt x="1124" y="0"/>
                  </a:moveTo>
                  <a:cubicBezTo>
                    <a:pt x="1105" y="0"/>
                    <a:pt x="1089" y="15"/>
                    <a:pt x="1089" y="35"/>
                  </a:cubicBezTo>
                  <a:cubicBezTo>
                    <a:pt x="1089" y="54"/>
                    <a:pt x="1105" y="70"/>
                    <a:pt x="1124" y="70"/>
                  </a:cubicBezTo>
                  <a:cubicBezTo>
                    <a:pt x="1144" y="70"/>
                    <a:pt x="1159" y="54"/>
                    <a:pt x="1159" y="35"/>
                  </a:cubicBezTo>
                  <a:cubicBezTo>
                    <a:pt x="1159" y="15"/>
                    <a:pt x="1144" y="0"/>
                    <a:pt x="1124" y="0"/>
                  </a:cubicBezTo>
                  <a:close/>
                  <a:moveTo>
                    <a:pt x="1124" y="64"/>
                  </a:moveTo>
                  <a:cubicBezTo>
                    <a:pt x="1108" y="64"/>
                    <a:pt x="1095" y="51"/>
                    <a:pt x="1095" y="35"/>
                  </a:cubicBezTo>
                  <a:cubicBezTo>
                    <a:pt x="1095" y="18"/>
                    <a:pt x="1108" y="5"/>
                    <a:pt x="1124" y="5"/>
                  </a:cubicBezTo>
                  <a:cubicBezTo>
                    <a:pt x="1141" y="5"/>
                    <a:pt x="1154" y="18"/>
                    <a:pt x="1154" y="35"/>
                  </a:cubicBezTo>
                  <a:cubicBezTo>
                    <a:pt x="1154" y="51"/>
                    <a:pt x="1141" y="64"/>
                    <a:pt x="1124" y="64"/>
                  </a:cubicBezTo>
                  <a:close/>
                  <a:moveTo>
                    <a:pt x="1139" y="27"/>
                  </a:moveTo>
                  <a:cubicBezTo>
                    <a:pt x="1139" y="16"/>
                    <a:pt x="1131" y="15"/>
                    <a:pt x="1124" y="15"/>
                  </a:cubicBezTo>
                  <a:cubicBezTo>
                    <a:pt x="1111" y="15"/>
                    <a:pt x="1111" y="15"/>
                    <a:pt x="1111" y="15"/>
                  </a:cubicBezTo>
                  <a:cubicBezTo>
                    <a:pt x="1111" y="52"/>
                    <a:pt x="1111" y="52"/>
                    <a:pt x="1111" y="52"/>
                  </a:cubicBezTo>
                  <a:cubicBezTo>
                    <a:pt x="1118" y="52"/>
                    <a:pt x="1118" y="52"/>
                    <a:pt x="1118" y="52"/>
                  </a:cubicBezTo>
                  <a:cubicBezTo>
                    <a:pt x="1118" y="37"/>
                    <a:pt x="1118" y="37"/>
                    <a:pt x="1118" y="37"/>
                  </a:cubicBezTo>
                  <a:cubicBezTo>
                    <a:pt x="1126" y="37"/>
                    <a:pt x="1126" y="37"/>
                    <a:pt x="1126" y="37"/>
                  </a:cubicBezTo>
                  <a:cubicBezTo>
                    <a:pt x="1132" y="52"/>
                    <a:pt x="1132" y="52"/>
                    <a:pt x="1132" y="52"/>
                  </a:cubicBezTo>
                  <a:cubicBezTo>
                    <a:pt x="1139" y="52"/>
                    <a:pt x="1139" y="52"/>
                    <a:pt x="1139" y="52"/>
                  </a:cubicBezTo>
                  <a:cubicBezTo>
                    <a:pt x="1132" y="36"/>
                    <a:pt x="1132" y="36"/>
                    <a:pt x="1132" y="36"/>
                  </a:cubicBezTo>
                  <a:cubicBezTo>
                    <a:pt x="1135" y="35"/>
                    <a:pt x="1139" y="34"/>
                    <a:pt x="1139" y="27"/>
                  </a:cubicBezTo>
                  <a:close/>
                  <a:moveTo>
                    <a:pt x="1126" y="31"/>
                  </a:moveTo>
                  <a:cubicBezTo>
                    <a:pt x="1118" y="31"/>
                    <a:pt x="1118" y="31"/>
                    <a:pt x="1118" y="31"/>
                  </a:cubicBezTo>
                  <a:cubicBezTo>
                    <a:pt x="1118" y="22"/>
                    <a:pt x="1118" y="22"/>
                    <a:pt x="1118" y="22"/>
                  </a:cubicBezTo>
                  <a:cubicBezTo>
                    <a:pt x="1125" y="22"/>
                    <a:pt x="1125" y="22"/>
                    <a:pt x="1125" y="22"/>
                  </a:cubicBezTo>
                  <a:cubicBezTo>
                    <a:pt x="1129" y="22"/>
                    <a:pt x="1132" y="23"/>
                    <a:pt x="1132" y="27"/>
                  </a:cubicBezTo>
                  <a:cubicBezTo>
                    <a:pt x="1132" y="30"/>
                    <a:pt x="1129" y="31"/>
                    <a:pt x="1126" y="31"/>
                  </a:cubicBezTo>
                  <a:close/>
                  <a:moveTo>
                    <a:pt x="0" y="50"/>
                  </a:moveTo>
                  <a:cubicBezTo>
                    <a:pt x="0" y="50"/>
                    <a:pt x="0" y="50"/>
                    <a:pt x="0" y="50"/>
                  </a:cubicBezTo>
                  <a:cubicBezTo>
                    <a:pt x="0" y="9"/>
                    <a:pt x="0" y="9"/>
                    <a:pt x="0" y="9"/>
                  </a:cubicBezTo>
                  <a:cubicBezTo>
                    <a:pt x="41" y="9"/>
                    <a:pt x="41" y="9"/>
                    <a:pt x="41" y="9"/>
                  </a:cubicBezTo>
                  <a:cubicBezTo>
                    <a:pt x="41" y="50"/>
                    <a:pt x="41" y="50"/>
                    <a:pt x="41" y="50"/>
                  </a:cubicBezTo>
                  <a:cubicBezTo>
                    <a:pt x="41" y="50"/>
                    <a:pt x="41" y="50"/>
                    <a:pt x="41" y="50"/>
                  </a:cubicBezTo>
                  <a:cubicBezTo>
                    <a:pt x="41" y="311"/>
                    <a:pt x="41" y="311"/>
                    <a:pt x="41" y="311"/>
                  </a:cubicBezTo>
                  <a:cubicBezTo>
                    <a:pt x="41" y="312"/>
                    <a:pt x="41" y="312"/>
                    <a:pt x="41" y="312"/>
                  </a:cubicBezTo>
                  <a:cubicBezTo>
                    <a:pt x="41" y="353"/>
                    <a:pt x="41" y="353"/>
                    <a:pt x="41" y="353"/>
                  </a:cubicBezTo>
                  <a:cubicBezTo>
                    <a:pt x="0" y="353"/>
                    <a:pt x="0" y="353"/>
                    <a:pt x="0" y="353"/>
                  </a:cubicBezTo>
                  <a:cubicBezTo>
                    <a:pt x="0" y="312"/>
                    <a:pt x="0" y="312"/>
                    <a:pt x="0" y="312"/>
                  </a:cubicBezTo>
                  <a:cubicBezTo>
                    <a:pt x="0" y="311"/>
                    <a:pt x="0" y="311"/>
                    <a:pt x="0" y="311"/>
                  </a:cubicBezTo>
                  <a:cubicBezTo>
                    <a:pt x="0" y="50"/>
                    <a:pt x="0" y="50"/>
                    <a:pt x="0" y="50"/>
                  </a:cubicBezTo>
                  <a:close/>
                  <a:moveTo>
                    <a:pt x="1008" y="207"/>
                  </a:moveTo>
                  <a:cubicBezTo>
                    <a:pt x="963" y="185"/>
                    <a:pt x="948" y="180"/>
                    <a:pt x="948" y="155"/>
                  </a:cubicBezTo>
                  <a:cubicBezTo>
                    <a:pt x="948" y="120"/>
                    <a:pt x="976" y="110"/>
                    <a:pt x="999" y="110"/>
                  </a:cubicBezTo>
                  <a:cubicBezTo>
                    <a:pt x="1026" y="110"/>
                    <a:pt x="1042" y="120"/>
                    <a:pt x="1066" y="137"/>
                  </a:cubicBezTo>
                  <a:cubicBezTo>
                    <a:pt x="1066" y="97"/>
                    <a:pt x="1066" y="97"/>
                    <a:pt x="1066" y="97"/>
                  </a:cubicBezTo>
                  <a:cubicBezTo>
                    <a:pt x="1047" y="90"/>
                    <a:pt x="1031" y="88"/>
                    <a:pt x="1010" y="88"/>
                  </a:cubicBezTo>
                  <a:cubicBezTo>
                    <a:pt x="967" y="88"/>
                    <a:pt x="928" y="103"/>
                    <a:pt x="918" y="140"/>
                  </a:cubicBezTo>
                  <a:cubicBezTo>
                    <a:pt x="864" y="272"/>
                    <a:pt x="864" y="272"/>
                    <a:pt x="864" y="272"/>
                  </a:cubicBezTo>
                  <a:cubicBezTo>
                    <a:pt x="859" y="288"/>
                    <a:pt x="859" y="288"/>
                    <a:pt x="859" y="288"/>
                  </a:cubicBezTo>
                  <a:cubicBezTo>
                    <a:pt x="854" y="272"/>
                    <a:pt x="854" y="272"/>
                    <a:pt x="854" y="272"/>
                  </a:cubicBezTo>
                  <a:cubicBezTo>
                    <a:pt x="812" y="169"/>
                    <a:pt x="812" y="169"/>
                    <a:pt x="812" y="169"/>
                  </a:cubicBezTo>
                  <a:cubicBezTo>
                    <a:pt x="797" y="132"/>
                    <a:pt x="797" y="132"/>
                    <a:pt x="797" y="132"/>
                  </a:cubicBezTo>
                  <a:cubicBezTo>
                    <a:pt x="796" y="130"/>
                    <a:pt x="796" y="130"/>
                    <a:pt x="796" y="130"/>
                  </a:cubicBezTo>
                  <a:cubicBezTo>
                    <a:pt x="782" y="96"/>
                    <a:pt x="782" y="96"/>
                    <a:pt x="782" y="96"/>
                  </a:cubicBezTo>
                  <a:cubicBezTo>
                    <a:pt x="767" y="92"/>
                    <a:pt x="742" y="87"/>
                    <a:pt x="724" y="87"/>
                  </a:cubicBezTo>
                  <a:cubicBezTo>
                    <a:pt x="723" y="87"/>
                    <a:pt x="721" y="87"/>
                    <a:pt x="719" y="87"/>
                  </a:cubicBezTo>
                  <a:cubicBezTo>
                    <a:pt x="669" y="87"/>
                    <a:pt x="621" y="108"/>
                    <a:pt x="621" y="157"/>
                  </a:cubicBezTo>
                  <a:cubicBezTo>
                    <a:pt x="621" y="160"/>
                    <a:pt x="621" y="163"/>
                    <a:pt x="621" y="166"/>
                  </a:cubicBezTo>
                  <a:cubicBezTo>
                    <a:pt x="602" y="118"/>
                    <a:pt x="558" y="85"/>
                    <a:pt x="508" y="85"/>
                  </a:cubicBezTo>
                  <a:cubicBezTo>
                    <a:pt x="502" y="85"/>
                    <a:pt x="496" y="86"/>
                    <a:pt x="491" y="87"/>
                  </a:cubicBezTo>
                  <a:cubicBezTo>
                    <a:pt x="350" y="87"/>
                    <a:pt x="350" y="87"/>
                    <a:pt x="350" y="87"/>
                  </a:cubicBezTo>
                  <a:cubicBezTo>
                    <a:pt x="345" y="51"/>
                    <a:pt x="361" y="31"/>
                    <a:pt x="386" y="31"/>
                  </a:cubicBezTo>
                  <a:cubicBezTo>
                    <a:pt x="417" y="31"/>
                    <a:pt x="431" y="40"/>
                    <a:pt x="444" y="53"/>
                  </a:cubicBezTo>
                  <a:cubicBezTo>
                    <a:pt x="444" y="53"/>
                    <a:pt x="445" y="53"/>
                    <a:pt x="446" y="53"/>
                  </a:cubicBezTo>
                  <a:cubicBezTo>
                    <a:pt x="446" y="53"/>
                    <a:pt x="446" y="51"/>
                    <a:pt x="446" y="49"/>
                  </a:cubicBezTo>
                  <a:cubicBezTo>
                    <a:pt x="446" y="14"/>
                    <a:pt x="446" y="14"/>
                    <a:pt x="446" y="14"/>
                  </a:cubicBezTo>
                  <a:cubicBezTo>
                    <a:pt x="437" y="10"/>
                    <a:pt x="421" y="7"/>
                    <a:pt x="393" y="7"/>
                  </a:cubicBezTo>
                  <a:cubicBezTo>
                    <a:pt x="350" y="7"/>
                    <a:pt x="318" y="36"/>
                    <a:pt x="314" y="87"/>
                  </a:cubicBezTo>
                  <a:cubicBezTo>
                    <a:pt x="280" y="87"/>
                    <a:pt x="280" y="87"/>
                    <a:pt x="280" y="87"/>
                  </a:cubicBezTo>
                  <a:cubicBezTo>
                    <a:pt x="280" y="112"/>
                    <a:pt x="280" y="112"/>
                    <a:pt x="280" y="112"/>
                  </a:cubicBezTo>
                  <a:cubicBezTo>
                    <a:pt x="313" y="112"/>
                    <a:pt x="313" y="112"/>
                    <a:pt x="313" y="112"/>
                  </a:cubicBezTo>
                  <a:cubicBezTo>
                    <a:pt x="313" y="353"/>
                    <a:pt x="313" y="353"/>
                    <a:pt x="313" y="353"/>
                  </a:cubicBezTo>
                  <a:cubicBezTo>
                    <a:pt x="351" y="353"/>
                    <a:pt x="351" y="353"/>
                    <a:pt x="351" y="353"/>
                  </a:cubicBezTo>
                  <a:cubicBezTo>
                    <a:pt x="351" y="112"/>
                    <a:pt x="351" y="112"/>
                    <a:pt x="351" y="112"/>
                  </a:cubicBezTo>
                  <a:cubicBezTo>
                    <a:pt x="435" y="112"/>
                    <a:pt x="435" y="112"/>
                    <a:pt x="435" y="112"/>
                  </a:cubicBezTo>
                  <a:cubicBezTo>
                    <a:pt x="404" y="137"/>
                    <a:pt x="384" y="178"/>
                    <a:pt x="384" y="225"/>
                  </a:cubicBezTo>
                  <a:cubicBezTo>
                    <a:pt x="384" y="302"/>
                    <a:pt x="440" y="364"/>
                    <a:pt x="508" y="364"/>
                  </a:cubicBezTo>
                  <a:cubicBezTo>
                    <a:pt x="577" y="364"/>
                    <a:pt x="633" y="302"/>
                    <a:pt x="633" y="225"/>
                  </a:cubicBezTo>
                  <a:cubicBezTo>
                    <a:pt x="633" y="216"/>
                    <a:pt x="632" y="207"/>
                    <a:pt x="631" y="198"/>
                  </a:cubicBezTo>
                  <a:cubicBezTo>
                    <a:pt x="643" y="218"/>
                    <a:pt x="667" y="228"/>
                    <a:pt x="699" y="241"/>
                  </a:cubicBezTo>
                  <a:cubicBezTo>
                    <a:pt x="736" y="257"/>
                    <a:pt x="757" y="271"/>
                    <a:pt x="757" y="295"/>
                  </a:cubicBezTo>
                  <a:cubicBezTo>
                    <a:pt x="757" y="323"/>
                    <a:pt x="731" y="338"/>
                    <a:pt x="700" y="338"/>
                  </a:cubicBezTo>
                  <a:cubicBezTo>
                    <a:pt x="671" y="338"/>
                    <a:pt x="648" y="326"/>
                    <a:pt x="622" y="302"/>
                  </a:cubicBezTo>
                  <a:cubicBezTo>
                    <a:pt x="622" y="347"/>
                    <a:pt x="622" y="347"/>
                    <a:pt x="622" y="347"/>
                  </a:cubicBezTo>
                  <a:cubicBezTo>
                    <a:pt x="638" y="357"/>
                    <a:pt x="662" y="363"/>
                    <a:pt x="688" y="363"/>
                  </a:cubicBezTo>
                  <a:cubicBezTo>
                    <a:pt x="721" y="363"/>
                    <a:pt x="789" y="351"/>
                    <a:pt x="789" y="282"/>
                  </a:cubicBezTo>
                  <a:cubicBezTo>
                    <a:pt x="789" y="241"/>
                    <a:pt x="755" y="223"/>
                    <a:pt x="718" y="207"/>
                  </a:cubicBezTo>
                  <a:cubicBezTo>
                    <a:pt x="672" y="184"/>
                    <a:pt x="655" y="179"/>
                    <a:pt x="655" y="154"/>
                  </a:cubicBezTo>
                  <a:cubicBezTo>
                    <a:pt x="655" y="120"/>
                    <a:pt x="685" y="109"/>
                    <a:pt x="708" y="109"/>
                  </a:cubicBezTo>
                  <a:cubicBezTo>
                    <a:pt x="719" y="109"/>
                    <a:pt x="727" y="111"/>
                    <a:pt x="735" y="113"/>
                  </a:cubicBezTo>
                  <a:cubicBezTo>
                    <a:pt x="751" y="119"/>
                    <a:pt x="756" y="131"/>
                    <a:pt x="761" y="143"/>
                  </a:cubicBezTo>
                  <a:cubicBezTo>
                    <a:pt x="763" y="147"/>
                    <a:pt x="764" y="149"/>
                    <a:pt x="765" y="151"/>
                  </a:cubicBezTo>
                  <a:cubicBezTo>
                    <a:pt x="765" y="151"/>
                    <a:pt x="765" y="152"/>
                    <a:pt x="765" y="152"/>
                  </a:cubicBezTo>
                  <a:cubicBezTo>
                    <a:pt x="765" y="152"/>
                    <a:pt x="765" y="152"/>
                    <a:pt x="765" y="152"/>
                  </a:cubicBezTo>
                  <a:cubicBezTo>
                    <a:pt x="766" y="153"/>
                    <a:pt x="766" y="153"/>
                    <a:pt x="765" y="153"/>
                  </a:cubicBezTo>
                  <a:cubicBezTo>
                    <a:pt x="836" y="323"/>
                    <a:pt x="836" y="323"/>
                    <a:pt x="836" y="323"/>
                  </a:cubicBezTo>
                  <a:cubicBezTo>
                    <a:pt x="824" y="350"/>
                    <a:pt x="811" y="378"/>
                    <a:pt x="801" y="397"/>
                  </a:cubicBezTo>
                  <a:cubicBezTo>
                    <a:pt x="801" y="397"/>
                    <a:pt x="801" y="397"/>
                    <a:pt x="801" y="397"/>
                  </a:cubicBezTo>
                  <a:cubicBezTo>
                    <a:pt x="794" y="411"/>
                    <a:pt x="794" y="411"/>
                    <a:pt x="794" y="411"/>
                  </a:cubicBezTo>
                  <a:cubicBezTo>
                    <a:pt x="785" y="428"/>
                    <a:pt x="785" y="428"/>
                    <a:pt x="785" y="428"/>
                  </a:cubicBezTo>
                  <a:cubicBezTo>
                    <a:pt x="822" y="428"/>
                    <a:pt x="822" y="428"/>
                    <a:pt x="822" y="428"/>
                  </a:cubicBezTo>
                  <a:cubicBezTo>
                    <a:pt x="838" y="392"/>
                    <a:pt x="906" y="226"/>
                    <a:pt x="920" y="190"/>
                  </a:cubicBezTo>
                  <a:cubicBezTo>
                    <a:pt x="930" y="216"/>
                    <a:pt x="954" y="227"/>
                    <a:pt x="990" y="242"/>
                  </a:cubicBezTo>
                  <a:cubicBezTo>
                    <a:pt x="1027" y="258"/>
                    <a:pt x="1048" y="272"/>
                    <a:pt x="1048" y="296"/>
                  </a:cubicBezTo>
                  <a:cubicBezTo>
                    <a:pt x="1048" y="324"/>
                    <a:pt x="1021" y="339"/>
                    <a:pt x="991" y="339"/>
                  </a:cubicBezTo>
                  <a:cubicBezTo>
                    <a:pt x="961" y="339"/>
                    <a:pt x="937" y="326"/>
                    <a:pt x="910" y="301"/>
                  </a:cubicBezTo>
                  <a:cubicBezTo>
                    <a:pt x="908" y="299"/>
                    <a:pt x="908" y="299"/>
                    <a:pt x="908" y="299"/>
                  </a:cubicBezTo>
                  <a:cubicBezTo>
                    <a:pt x="908" y="344"/>
                    <a:pt x="908" y="344"/>
                    <a:pt x="908" y="344"/>
                  </a:cubicBezTo>
                  <a:cubicBezTo>
                    <a:pt x="923" y="357"/>
                    <a:pt x="950" y="364"/>
                    <a:pt x="979" y="364"/>
                  </a:cubicBezTo>
                  <a:cubicBezTo>
                    <a:pt x="1012" y="364"/>
                    <a:pt x="1080" y="352"/>
                    <a:pt x="1080" y="283"/>
                  </a:cubicBezTo>
                  <a:cubicBezTo>
                    <a:pt x="1080" y="242"/>
                    <a:pt x="1046" y="224"/>
                    <a:pt x="1008" y="207"/>
                  </a:cubicBezTo>
                  <a:close/>
                  <a:moveTo>
                    <a:pt x="509" y="340"/>
                  </a:moveTo>
                  <a:cubicBezTo>
                    <a:pt x="462" y="341"/>
                    <a:pt x="423" y="290"/>
                    <a:pt x="422" y="228"/>
                  </a:cubicBezTo>
                  <a:cubicBezTo>
                    <a:pt x="421" y="165"/>
                    <a:pt x="458" y="114"/>
                    <a:pt x="505" y="113"/>
                  </a:cubicBezTo>
                  <a:cubicBezTo>
                    <a:pt x="552" y="112"/>
                    <a:pt x="591" y="162"/>
                    <a:pt x="592" y="225"/>
                  </a:cubicBezTo>
                  <a:cubicBezTo>
                    <a:pt x="593" y="287"/>
                    <a:pt x="556" y="339"/>
                    <a:pt x="509" y="340"/>
                  </a:cubicBezTo>
                  <a:close/>
                  <a:moveTo>
                    <a:pt x="119" y="89"/>
                  </a:moveTo>
                  <a:cubicBezTo>
                    <a:pt x="119" y="119"/>
                    <a:pt x="119" y="119"/>
                    <a:pt x="119" y="119"/>
                  </a:cubicBezTo>
                  <a:cubicBezTo>
                    <a:pt x="119" y="121"/>
                    <a:pt x="119" y="121"/>
                    <a:pt x="119" y="121"/>
                  </a:cubicBezTo>
                  <a:cubicBezTo>
                    <a:pt x="120" y="121"/>
                    <a:pt x="120" y="121"/>
                    <a:pt x="120" y="121"/>
                  </a:cubicBezTo>
                  <a:cubicBezTo>
                    <a:pt x="120" y="120"/>
                    <a:pt x="121" y="119"/>
                    <a:pt x="121" y="118"/>
                  </a:cubicBezTo>
                  <a:cubicBezTo>
                    <a:pt x="137" y="102"/>
                    <a:pt x="156" y="86"/>
                    <a:pt x="201" y="86"/>
                  </a:cubicBezTo>
                  <a:cubicBezTo>
                    <a:pt x="245" y="86"/>
                    <a:pt x="273" y="123"/>
                    <a:pt x="275" y="146"/>
                  </a:cubicBezTo>
                  <a:cubicBezTo>
                    <a:pt x="275" y="311"/>
                    <a:pt x="275" y="311"/>
                    <a:pt x="275" y="311"/>
                  </a:cubicBezTo>
                  <a:cubicBezTo>
                    <a:pt x="275" y="312"/>
                    <a:pt x="275" y="312"/>
                    <a:pt x="275" y="312"/>
                  </a:cubicBezTo>
                  <a:cubicBezTo>
                    <a:pt x="275" y="353"/>
                    <a:pt x="275" y="353"/>
                    <a:pt x="275" y="353"/>
                  </a:cubicBezTo>
                  <a:cubicBezTo>
                    <a:pt x="237" y="353"/>
                    <a:pt x="237" y="353"/>
                    <a:pt x="237" y="353"/>
                  </a:cubicBezTo>
                  <a:cubicBezTo>
                    <a:pt x="237" y="304"/>
                    <a:pt x="237" y="304"/>
                    <a:pt x="237" y="304"/>
                  </a:cubicBezTo>
                  <a:cubicBezTo>
                    <a:pt x="237" y="163"/>
                    <a:pt x="237" y="163"/>
                    <a:pt x="237" y="163"/>
                  </a:cubicBezTo>
                  <a:cubicBezTo>
                    <a:pt x="237" y="134"/>
                    <a:pt x="212" y="113"/>
                    <a:pt x="180" y="113"/>
                  </a:cubicBezTo>
                  <a:cubicBezTo>
                    <a:pt x="154" y="113"/>
                    <a:pt x="121" y="137"/>
                    <a:pt x="120" y="160"/>
                  </a:cubicBezTo>
                  <a:cubicBezTo>
                    <a:pt x="120" y="312"/>
                    <a:pt x="120" y="312"/>
                    <a:pt x="120" y="312"/>
                  </a:cubicBezTo>
                  <a:cubicBezTo>
                    <a:pt x="120" y="313"/>
                    <a:pt x="120" y="313"/>
                    <a:pt x="120" y="313"/>
                  </a:cubicBezTo>
                  <a:cubicBezTo>
                    <a:pt x="120" y="353"/>
                    <a:pt x="120" y="353"/>
                    <a:pt x="120" y="353"/>
                  </a:cubicBezTo>
                  <a:cubicBezTo>
                    <a:pt x="82" y="353"/>
                    <a:pt x="82" y="353"/>
                    <a:pt x="82" y="353"/>
                  </a:cubicBezTo>
                  <a:cubicBezTo>
                    <a:pt x="82" y="312"/>
                    <a:pt x="82" y="312"/>
                    <a:pt x="82" y="312"/>
                  </a:cubicBezTo>
                  <a:cubicBezTo>
                    <a:pt x="82" y="124"/>
                    <a:pt x="82" y="124"/>
                    <a:pt x="82" y="124"/>
                  </a:cubicBezTo>
                  <a:cubicBezTo>
                    <a:pt x="82" y="89"/>
                    <a:pt x="82" y="89"/>
                    <a:pt x="82" y="89"/>
                  </a:cubicBezTo>
                  <a:cubicBezTo>
                    <a:pt x="89" y="89"/>
                    <a:pt x="89" y="89"/>
                    <a:pt x="89" y="89"/>
                  </a:cubicBezTo>
                  <a:cubicBezTo>
                    <a:pt x="109" y="89"/>
                    <a:pt x="109" y="89"/>
                    <a:pt x="109" y="89"/>
                  </a:cubicBezTo>
                  <a:cubicBezTo>
                    <a:pt x="119" y="89"/>
                    <a:pt x="119" y="89"/>
                    <a:pt x="119" y="89"/>
                  </a:cubicBezTo>
                  <a:close/>
                </a:path>
              </a:pathLst>
            </a:custGeom>
            <a:solidFill>
              <a:srgbClr val="007CC2"/>
            </a:solidFill>
            <a:ln>
              <a:noFill/>
            </a:ln>
            <a:extLst/>
          </p:spPr>
          <p:txBody>
            <a:bodyPr vert="horz" wrap="square" lIns="91440" tIns="45720" rIns="91440" bIns="45720" numCol="1" anchor="t" anchorCtr="0" compatLnSpc="1">
              <a:prstTxWarp prst="textNoShape">
                <a:avLst/>
              </a:prstTxWarp>
            </a:bodyPr>
            <a:lstStyle/>
            <a:p>
              <a:endParaRPr lang="en-US" sz="1765"/>
            </a:p>
          </p:txBody>
        </p:sp>
        <p:grpSp>
          <p:nvGrpSpPr>
            <p:cNvPr id="19" name="Group 18"/>
            <p:cNvGrpSpPr>
              <a:grpSpLocks noChangeAspect="1"/>
            </p:cNvGrpSpPr>
            <p:nvPr/>
          </p:nvGrpSpPr>
          <p:grpSpPr bwMode="black">
            <a:xfrm>
              <a:off x="10225136" y="6146824"/>
              <a:ext cx="1613973" cy="346500"/>
              <a:chOff x="457200" y="1643393"/>
              <a:chExt cx="4492753" cy="964540"/>
            </a:xfrm>
          </p:grpSpPr>
          <p:pic>
            <p:nvPicPr>
              <p:cNvPr id="21" name="Picture 20"/>
              <p:cNvPicPr>
                <a:picLocks noChangeAspect="1"/>
              </p:cNvPicPr>
              <p:nvPr/>
            </p:nvPicPr>
            <p:blipFill>
              <a:blip r:embed="rId2"/>
              <a:stretch>
                <a:fillRect/>
              </a:stretch>
            </p:blipFill>
            <p:spPr bwMode="black">
              <a:xfrm>
                <a:off x="457200" y="1643393"/>
                <a:ext cx="964540" cy="964540"/>
              </a:xfrm>
              <a:prstGeom prst="rect">
                <a:avLst/>
              </a:prstGeom>
            </p:spPr>
          </p:pic>
          <p:sp>
            <p:nvSpPr>
              <p:cNvPr id="22"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20" name="Freeform: Shape 19"/>
            <p:cNvSpPr/>
            <p:nvPr/>
          </p:nvSpPr>
          <p:spPr bwMode="auto">
            <a:xfrm rot="900000">
              <a:off x="9772832" y="6011862"/>
              <a:ext cx="20421" cy="616425"/>
            </a:xfrm>
            <a:custGeom>
              <a:avLst/>
              <a:gdLst>
                <a:gd name="connsiteX0" fmla="*/ 45719 w 45719"/>
                <a:gd name="connsiteY0" fmla="*/ 0 h 1380089"/>
                <a:gd name="connsiteX1" fmla="*/ 45719 w 45719"/>
                <a:gd name="connsiteY1" fmla="*/ 1367839 h 1380089"/>
                <a:gd name="connsiteX2" fmla="*/ 0 w 45719"/>
                <a:gd name="connsiteY2" fmla="*/ 1380089 h 1380089"/>
                <a:gd name="connsiteX3" fmla="*/ 0 w 45719"/>
                <a:gd name="connsiteY3" fmla="*/ 12251 h 1380089"/>
              </a:gdLst>
              <a:ahLst/>
              <a:cxnLst>
                <a:cxn ang="0">
                  <a:pos x="connsiteX0" y="connsiteY0"/>
                </a:cxn>
                <a:cxn ang="0">
                  <a:pos x="connsiteX1" y="connsiteY1"/>
                </a:cxn>
                <a:cxn ang="0">
                  <a:pos x="connsiteX2" y="connsiteY2"/>
                </a:cxn>
                <a:cxn ang="0">
                  <a:pos x="connsiteX3" y="connsiteY3"/>
                </a:cxn>
              </a:cxnLst>
              <a:rect l="l" t="t" r="r" b="b"/>
              <a:pathLst>
                <a:path w="45719" h="1380089">
                  <a:moveTo>
                    <a:pt x="45719" y="0"/>
                  </a:moveTo>
                  <a:lnTo>
                    <a:pt x="45719" y="1367839"/>
                  </a:lnTo>
                  <a:lnTo>
                    <a:pt x="0" y="1380089"/>
                  </a:lnTo>
                  <a:lnTo>
                    <a:pt x="0" y="12251"/>
                  </a:lnTo>
                  <a:close/>
                </a:path>
              </a:pathLst>
            </a:custGeom>
            <a:solidFill>
              <a:srgbClr val="C2C2C2">
                <a:alpha val="3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95140178"/>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6635576"/>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639937"/>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6421786"/>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00297891"/>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7456119"/>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118855362"/>
      </p:ext>
    </p:extLst>
  </p:cSld>
  <p:clrMap bg1="lt1" tx1="dk1" bg2="lt2" tx2="dk2" accent1="accent1" accent2="accent2" accent3="accent3" accent4="accent4" accent5="accent5" accent6="accent6" hlink="hlink" folHlink="folHlink"/>
  <p:sldLayoutIdLst>
    <p:sldLayoutId id="2147484861" r:id="rId1"/>
    <p:sldLayoutId id="2147484862" r:id="rId2"/>
    <p:sldLayoutId id="2147484863" r:id="rId3"/>
    <p:sldLayoutId id="2147484864" r:id="rId4"/>
    <p:sldLayoutId id="2147484865" r:id="rId5"/>
    <p:sldLayoutId id="2147484866" r:id="rId6"/>
    <p:sldLayoutId id="2147484867" r:id="rId7"/>
    <p:sldLayoutId id="2147484868" r:id="rId8"/>
    <p:sldLayoutId id="2147484869" r:id="rId9"/>
    <p:sldLayoutId id="2147484870" r:id="rId10"/>
    <p:sldLayoutId id="2147484871" r:id="rId11"/>
    <p:sldLayoutId id="2147484872" r:id="rId12"/>
    <p:sldLayoutId id="2147484873" r:id="rId13"/>
    <p:sldLayoutId id="2147484874" r:id="rId14"/>
    <p:sldLayoutId id="2147484875" r:id="rId15"/>
    <p:sldLayoutId id="2147484876" r:id="rId16"/>
    <p:sldLayoutId id="2147484877" r:id="rId17"/>
    <p:sldLayoutId id="2147484878" r:id="rId18"/>
    <p:sldLayoutId id="2147484879" r:id="rId19"/>
    <p:sldLayoutId id="2147484880" r:id="rId20"/>
    <p:sldLayoutId id="2147484881" r:id="rId21"/>
    <p:sldLayoutId id="2147484882" r:id="rId22"/>
    <p:sldLayoutId id="2147484883" r:id="rId23"/>
    <p:sldLayoutId id="2147484889" r:id="rId24"/>
    <p:sldLayoutId id="2147484890" r:id="rId25"/>
    <p:sldLayoutId id="2147484891" r:id="rId26"/>
    <p:sldLayoutId id="2147484892" r:id="rId27"/>
    <p:sldLayoutId id="2147484893" r:id="rId28"/>
  </p:sldLayoutIdLst>
  <p:transition spd="med">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13" Type="http://schemas.openxmlformats.org/officeDocument/2006/relationships/hyperlink" Target="https://customers.microsoft.com/Pages/CustomerStory.aspx?recid=18356" TargetMode="External"/><Relationship Id="rId18" Type="http://schemas.openxmlformats.org/officeDocument/2006/relationships/image" Target="../media/image28.png"/><Relationship Id="rId26" Type="http://schemas.openxmlformats.org/officeDocument/2006/relationships/image" Target="../media/image32.jpeg"/><Relationship Id="rId39" Type="http://schemas.openxmlformats.org/officeDocument/2006/relationships/hyperlink" Target="https://customers.microsoft.com/Pages/CustomerStory.aspx?recid=26340" TargetMode="External"/><Relationship Id="rId21" Type="http://schemas.openxmlformats.org/officeDocument/2006/relationships/hyperlink" Target="https://customers.microsoft.com/Pages/CustomerStory.aspx?recid=20703" TargetMode="External"/><Relationship Id="rId34" Type="http://schemas.openxmlformats.org/officeDocument/2006/relationships/image" Target="../media/image36.png"/><Relationship Id="rId42" Type="http://schemas.openxmlformats.org/officeDocument/2006/relationships/image" Target="../media/image40.png"/><Relationship Id="rId47" Type="http://schemas.openxmlformats.org/officeDocument/2006/relationships/image" Target="../media/image44.jpeg"/><Relationship Id="rId50" Type="http://schemas.openxmlformats.org/officeDocument/2006/relationships/image" Target="../media/image47.png"/><Relationship Id="rId55" Type="http://schemas.openxmlformats.org/officeDocument/2006/relationships/image" Target="../media/image52.jpg"/><Relationship Id="rId7" Type="http://schemas.openxmlformats.org/officeDocument/2006/relationships/hyperlink" Target="https://customers.microsoft.com/Pages/CustomerStory.aspx?recid=12792" TargetMode="External"/><Relationship Id="rId2" Type="http://schemas.openxmlformats.org/officeDocument/2006/relationships/notesSlide" Target="../notesSlides/notesSlide9.xml"/><Relationship Id="rId16" Type="http://schemas.openxmlformats.org/officeDocument/2006/relationships/image" Target="../media/image27.png"/><Relationship Id="rId29" Type="http://schemas.openxmlformats.org/officeDocument/2006/relationships/hyperlink" Target="https://customers.microsoft.com/Pages/CustomerStory.aspx?recid=21394" TargetMode="External"/><Relationship Id="rId11" Type="http://schemas.openxmlformats.org/officeDocument/2006/relationships/hyperlink" Target="https://customers.microsoft.com/Pages/CustomerStory.aspx?recid=12766" TargetMode="External"/><Relationship Id="rId24" Type="http://schemas.openxmlformats.org/officeDocument/2006/relationships/image" Target="../media/image31.png"/><Relationship Id="rId32" Type="http://schemas.openxmlformats.org/officeDocument/2006/relationships/image" Target="../media/image35.png"/><Relationship Id="rId37" Type="http://schemas.openxmlformats.org/officeDocument/2006/relationships/hyperlink" Target="https://customers.microsoft.com/Pages/CustomerStory.aspx?recid=11768" TargetMode="External"/><Relationship Id="rId40" Type="http://schemas.openxmlformats.org/officeDocument/2006/relationships/image" Target="../media/image39.png"/><Relationship Id="rId45" Type="http://schemas.openxmlformats.org/officeDocument/2006/relationships/image" Target="../media/image42.png"/><Relationship Id="rId53" Type="http://schemas.openxmlformats.org/officeDocument/2006/relationships/image" Target="../media/image50.jpeg"/><Relationship Id="rId58" Type="http://schemas.openxmlformats.org/officeDocument/2006/relationships/image" Target="../media/image55.png"/><Relationship Id="rId5" Type="http://schemas.openxmlformats.org/officeDocument/2006/relationships/hyperlink" Target="https://customers.microsoft.com/Pages/CustomerStory.aspx?recid=22768" TargetMode="External"/><Relationship Id="rId61" Type="http://schemas.openxmlformats.org/officeDocument/2006/relationships/image" Target="../media/image58.png"/><Relationship Id="rId19" Type="http://schemas.openxmlformats.org/officeDocument/2006/relationships/hyperlink" Target="https://customers.microsoft.com/Pages/CustomerStory.aspx?recid=8576" TargetMode="External"/><Relationship Id="rId14" Type="http://schemas.openxmlformats.org/officeDocument/2006/relationships/image" Target="../media/image26.png"/><Relationship Id="rId22" Type="http://schemas.openxmlformats.org/officeDocument/2006/relationships/image" Target="../media/image30.png"/><Relationship Id="rId27" Type="http://schemas.openxmlformats.org/officeDocument/2006/relationships/hyperlink" Target="https://customers.microsoft.com/Pages/CustomerStory.aspx?recid=14594" TargetMode="External"/><Relationship Id="rId30" Type="http://schemas.openxmlformats.org/officeDocument/2006/relationships/image" Target="../media/image34.png"/><Relationship Id="rId35" Type="http://schemas.openxmlformats.org/officeDocument/2006/relationships/hyperlink" Target="https://customers.microsoft.com/Pages/CustomerStory.aspx?recid=23153" TargetMode="External"/><Relationship Id="rId43" Type="http://schemas.openxmlformats.org/officeDocument/2006/relationships/hyperlink" Target="https://customers.microsoft.com/Pages/CustomerStory.aspx?recid=19112" TargetMode="External"/><Relationship Id="rId48" Type="http://schemas.openxmlformats.org/officeDocument/2006/relationships/image" Target="../media/image45.png"/><Relationship Id="rId56" Type="http://schemas.openxmlformats.org/officeDocument/2006/relationships/image" Target="../media/image53.jpg"/><Relationship Id="rId8" Type="http://schemas.openxmlformats.org/officeDocument/2006/relationships/image" Target="../media/image23.png"/><Relationship Id="rId51" Type="http://schemas.openxmlformats.org/officeDocument/2006/relationships/image" Target="../media/image48.png"/><Relationship Id="rId3" Type="http://schemas.openxmlformats.org/officeDocument/2006/relationships/hyperlink" Target="https://customers.microsoft.com/Pages/CustomerStory.aspx?recid=26082" TargetMode="External"/><Relationship Id="rId12" Type="http://schemas.openxmlformats.org/officeDocument/2006/relationships/image" Target="../media/image25.png"/><Relationship Id="rId17" Type="http://schemas.openxmlformats.org/officeDocument/2006/relationships/hyperlink" Target="https://customers.microsoft.com/Pages/CustomerStory.aspx?recid=23915" TargetMode="External"/><Relationship Id="rId25" Type="http://schemas.openxmlformats.org/officeDocument/2006/relationships/hyperlink" Target="https://customers.microsoft.com/Pages/CustomerStory.aspx?recid=12216" TargetMode="External"/><Relationship Id="rId33" Type="http://schemas.openxmlformats.org/officeDocument/2006/relationships/hyperlink" Target="https://customers.microsoft.com/Pages/CustomerStory.aspx?recid=19726" TargetMode="External"/><Relationship Id="rId38" Type="http://schemas.openxmlformats.org/officeDocument/2006/relationships/image" Target="../media/image38.png"/><Relationship Id="rId46" Type="http://schemas.openxmlformats.org/officeDocument/2006/relationships/image" Target="../media/image43.png"/><Relationship Id="rId59" Type="http://schemas.openxmlformats.org/officeDocument/2006/relationships/image" Target="../media/image56.jpeg"/><Relationship Id="rId20" Type="http://schemas.openxmlformats.org/officeDocument/2006/relationships/image" Target="../media/image29.png"/><Relationship Id="rId41" Type="http://schemas.openxmlformats.org/officeDocument/2006/relationships/hyperlink" Target="https://customers.microsoft.com/Pages/CustomerStory.aspx?recid=18662" TargetMode="External"/><Relationship Id="rId54" Type="http://schemas.openxmlformats.org/officeDocument/2006/relationships/image" Target="../media/image51.png"/><Relationship Id="rId62" Type="http://schemas.openxmlformats.org/officeDocument/2006/relationships/image" Target="../media/image59.jpeg"/><Relationship Id="rId1" Type="http://schemas.openxmlformats.org/officeDocument/2006/relationships/slideLayout" Target="../slideLayouts/slideLayout27.xml"/><Relationship Id="rId6" Type="http://schemas.openxmlformats.org/officeDocument/2006/relationships/image" Target="../media/image22.png"/><Relationship Id="rId15" Type="http://schemas.openxmlformats.org/officeDocument/2006/relationships/hyperlink" Target="https://customers.microsoft.com/Pages/CustomerStory.aspx?recid=25205" TargetMode="External"/><Relationship Id="rId23" Type="http://schemas.openxmlformats.org/officeDocument/2006/relationships/hyperlink" Target="https://customers.microsoft.com/Pages/CustomerStory.aspx?recid=23569" TargetMode="External"/><Relationship Id="rId28" Type="http://schemas.openxmlformats.org/officeDocument/2006/relationships/image" Target="../media/image33.png"/><Relationship Id="rId36" Type="http://schemas.openxmlformats.org/officeDocument/2006/relationships/image" Target="../media/image37.png"/><Relationship Id="rId49" Type="http://schemas.openxmlformats.org/officeDocument/2006/relationships/image" Target="../media/image46.png"/><Relationship Id="rId57" Type="http://schemas.openxmlformats.org/officeDocument/2006/relationships/image" Target="../media/image54.png"/><Relationship Id="rId10" Type="http://schemas.openxmlformats.org/officeDocument/2006/relationships/image" Target="../media/image24.jpeg"/><Relationship Id="rId31" Type="http://schemas.openxmlformats.org/officeDocument/2006/relationships/hyperlink" Target="https://customers.microsoft.com/Pages/CustomerStory.aspx?recid=15476" TargetMode="External"/><Relationship Id="rId44" Type="http://schemas.openxmlformats.org/officeDocument/2006/relationships/image" Target="../media/image41.png"/><Relationship Id="rId52" Type="http://schemas.openxmlformats.org/officeDocument/2006/relationships/image" Target="../media/image49.jpeg"/><Relationship Id="rId60" Type="http://schemas.openxmlformats.org/officeDocument/2006/relationships/image" Target="../media/image57.jpg"/><Relationship Id="rId4" Type="http://schemas.openxmlformats.org/officeDocument/2006/relationships/image" Target="../media/image21.png"/><Relationship Id="rId9" Type="http://schemas.openxmlformats.org/officeDocument/2006/relationships/hyperlink" Target="https://customers.microsoft.com/Pages/CustomerStory.aspx?recid=18294"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4.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8.png"/><Relationship Id="rId11" Type="http://schemas.microsoft.com/office/2007/relationships/hdphoto" Target="../media/hdphoto1.wdp"/><Relationship Id="rId5" Type="http://schemas.openxmlformats.org/officeDocument/2006/relationships/image" Target="../media/image7.png"/><Relationship Id="rId15" Type="http://schemas.openxmlformats.org/officeDocument/2006/relationships/image" Target="../media/image16.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8.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3366151"/>
            <a:ext cx="6278150" cy="3491849"/>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34549" y="3496777"/>
            <a:ext cx="6196879" cy="1793104"/>
          </a:xfrm>
        </p:spPr>
        <p:txBody>
          <a:bodyPr>
            <a:normAutofit/>
          </a:bodyPr>
          <a:lstStyle/>
          <a:p>
            <a:r>
              <a:rPr lang="en-US" dirty="0"/>
              <a:t>Business Analytics </a:t>
            </a:r>
            <a:br>
              <a:rPr lang="en-US" dirty="0"/>
            </a:br>
            <a:r>
              <a:rPr lang="en-US" dirty="0"/>
              <a:t>&amp; AI</a:t>
            </a:r>
          </a:p>
        </p:txBody>
      </p:sp>
      <p:sp>
        <p:nvSpPr>
          <p:cNvPr id="7" name="Text Placeholder 6"/>
          <p:cNvSpPr>
            <a:spLocks noGrp="1"/>
          </p:cNvSpPr>
          <p:nvPr>
            <p:ph type="body" sz="quarter" idx="14"/>
          </p:nvPr>
        </p:nvSpPr>
        <p:spPr>
          <a:xfrm>
            <a:off x="333181" y="5289861"/>
            <a:ext cx="5304609" cy="1194759"/>
          </a:xfrm>
        </p:spPr>
        <p:txBody>
          <a:bodyPr/>
          <a:lstStyle/>
          <a:p>
            <a:r>
              <a:rPr lang="en-US" dirty="0"/>
              <a:t>Seayoung Rhee</a:t>
            </a:r>
          </a:p>
          <a:p>
            <a:r>
              <a:rPr lang="en-US" dirty="0"/>
              <a:t>Giampaolo Battaglia</a:t>
            </a:r>
          </a:p>
        </p:txBody>
      </p:sp>
    </p:spTree>
    <p:extLst>
      <p:ext uri="{BB962C8B-B14F-4D97-AF65-F5344CB8AC3E}">
        <p14:creationId xmlns:p14="http://schemas.microsoft.com/office/powerpoint/2010/main" val="1907139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Intelligent solutions in action</a:t>
            </a:r>
          </a:p>
        </p:txBody>
      </p:sp>
      <p:sp>
        <p:nvSpPr>
          <p:cNvPr id="3" name="Rectangle 2"/>
          <p:cNvSpPr/>
          <p:nvPr/>
        </p:nvSpPr>
        <p:spPr bwMode="auto">
          <a:xfrm>
            <a:off x="1278457" y="1334537"/>
            <a:ext cx="1649962" cy="6104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43" rIns="0" bIns="146243" numCol="1" spcCol="0" rtlCol="0" fromWordArt="0" anchor="ctr" anchorCtr="0" forceAA="0" compatLnSpc="1">
            <a:prstTxWarp prst="textNoShape">
              <a:avLst/>
            </a:prstTxWarp>
            <a:noAutofit/>
          </a:bodyPr>
          <a:lstStyle/>
          <a:p>
            <a:pPr marL="0" marR="0" lvl="0" indent="0" algn="l" defTabSz="931935"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Retail &amp; Consumer Goods</a:t>
            </a:r>
          </a:p>
        </p:txBody>
      </p:sp>
      <p:sp>
        <p:nvSpPr>
          <p:cNvPr id="16" name="Rectangle 15"/>
          <p:cNvSpPr/>
          <p:nvPr/>
        </p:nvSpPr>
        <p:spPr bwMode="auto">
          <a:xfrm>
            <a:off x="1278457" y="2264694"/>
            <a:ext cx="1649962" cy="6104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43" rIns="0" bIns="146243" numCol="1" spcCol="0" rtlCol="0" fromWordArt="0" anchor="ctr" anchorCtr="0" forceAA="0" compatLnSpc="1">
            <a:prstTxWarp prst="textNoShape">
              <a:avLst/>
            </a:prstTxWarp>
            <a:noAutofit/>
          </a:bodyPr>
          <a:lstStyle/>
          <a:p>
            <a:pPr marL="0" marR="0" lvl="0" indent="0" algn="l" defTabSz="931935"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Discrete Manufacturing</a:t>
            </a:r>
          </a:p>
        </p:txBody>
      </p:sp>
      <p:sp>
        <p:nvSpPr>
          <p:cNvPr id="17" name="Rectangle 16"/>
          <p:cNvSpPr/>
          <p:nvPr/>
        </p:nvSpPr>
        <p:spPr bwMode="auto">
          <a:xfrm>
            <a:off x="1275132" y="3158744"/>
            <a:ext cx="1649962" cy="6104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43" rIns="0" bIns="146243" numCol="1" spcCol="0" rtlCol="0" fromWordArt="0" anchor="ctr" anchorCtr="0" forceAA="0" compatLnSpc="1">
            <a:prstTxWarp prst="textNoShape">
              <a:avLst/>
            </a:prstTxWarp>
            <a:noAutofit/>
          </a:bodyPr>
          <a:lstStyle/>
          <a:p>
            <a:pPr marL="0" marR="0" lvl="0" indent="0" algn="l" defTabSz="931935"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Government &amp;  Education</a:t>
            </a:r>
          </a:p>
        </p:txBody>
      </p:sp>
      <p:sp>
        <p:nvSpPr>
          <p:cNvPr id="18" name="Rectangle 17"/>
          <p:cNvSpPr/>
          <p:nvPr/>
        </p:nvSpPr>
        <p:spPr bwMode="auto">
          <a:xfrm>
            <a:off x="1283913" y="5828907"/>
            <a:ext cx="1649962" cy="6104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43" rIns="0" bIns="146243" numCol="1" spcCol="0" rtlCol="0" fromWordArt="0" anchor="ctr" anchorCtr="0" forceAA="0" compatLnSpc="1">
            <a:prstTxWarp prst="textNoShape">
              <a:avLst/>
            </a:prstTxWarp>
            <a:noAutofit/>
          </a:bodyPr>
          <a:lstStyle/>
          <a:p>
            <a:pPr marL="0" marR="0" lvl="0" indent="0" algn="l" defTabSz="931935"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Professional Services</a:t>
            </a:r>
          </a:p>
        </p:txBody>
      </p:sp>
      <p:sp>
        <p:nvSpPr>
          <p:cNvPr id="19" name="Rectangle 18"/>
          <p:cNvSpPr/>
          <p:nvPr/>
        </p:nvSpPr>
        <p:spPr bwMode="auto">
          <a:xfrm>
            <a:off x="1301102" y="4947765"/>
            <a:ext cx="1649962" cy="6104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43" rIns="0" bIns="146243" numCol="1" spcCol="0" rtlCol="0" fromWordArt="0" anchor="ctr" anchorCtr="0" forceAA="0" compatLnSpc="1">
            <a:prstTxWarp prst="textNoShape">
              <a:avLst/>
            </a:prstTxWarp>
            <a:noAutofit/>
          </a:bodyPr>
          <a:lstStyle/>
          <a:p>
            <a:pPr marL="0" marR="0" lvl="0" indent="0" algn="l" defTabSz="931935"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Banking &amp; Financial Services</a:t>
            </a:r>
          </a:p>
        </p:txBody>
      </p:sp>
      <p:sp>
        <p:nvSpPr>
          <p:cNvPr id="20" name="Rectangle 19"/>
          <p:cNvSpPr/>
          <p:nvPr/>
        </p:nvSpPr>
        <p:spPr bwMode="auto">
          <a:xfrm>
            <a:off x="1313010" y="4039886"/>
            <a:ext cx="1649962" cy="6104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43" rIns="0" bIns="146243" numCol="1" spcCol="0" rtlCol="0" fromWordArt="0" anchor="ctr" anchorCtr="0" forceAA="0" compatLnSpc="1">
            <a:prstTxWarp prst="textNoShape">
              <a:avLst/>
            </a:prstTxWarp>
            <a:noAutofit/>
          </a:bodyPr>
          <a:lstStyle/>
          <a:p>
            <a:pPr marL="0" marR="0" lvl="0" indent="0" algn="l" defTabSz="931935"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Healthcare</a:t>
            </a:r>
          </a:p>
        </p:txBody>
      </p:sp>
      <p:pic>
        <p:nvPicPr>
          <p:cNvPr id="68" name="Picture 5" descr="https://upload.wikimedia.org/wikipedia/commons/3/36/Arca_continental_logo.pn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20039" y="1355787"/>
            <a:ext cx="1003419" cy="66894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a:hlinkClick r:id="rId5"/>
          </p:cNvPr>
          <p:cNvPicPr>
            <a:picLocks noChangeAspect="1"/>
          </p:cNvPicPr>
          <p:nvPr/>
        </p:nvPicPr>
        <p:blipFill>
          <a:blip r:embed="rId6"/>
          <a:stretch>
            <a:fillRect/>
          </a:stretch>
        </p:blipFill>
        <p:spPr>
          <a:xfrm>
            <a:off x="8494117" y="1351801"/>
            <a:ext cx="1384256" cy="488451"/>
          </a:xfrm>
          <a:prstGeom prst="rect">
            <a:avLst/>
          </a:prstGeom>
        </p:spPr>
      </p:pic>
      <p:pic>
        <p:nvPicPr>
          <p:cNvPr id="73" name="Picture 72">
            <a:hlinkClick r:id="rId7"/>
          </p:cNvPr>
          <p:cNvPicPr>
            <a:picLocks noChangeAspect="1"/>
          </p:cNvPicPr>
          <p:nvPr/>
        </p:nvPicPr>
        <p:blipFill>
          <a:blip r:embed="rId8"/>
          <a:stretch>
            <a:fillRect/>
          </a:stretch>
        </p:blipFill>
        <p:spPr>
          <a:xfrm>
            <a:off x="3054217" y="1442445"/>
            <a:ext cx="1147719" cy="433684"/>
          </a:xfrm>
          <a:prstGeom prst="rect">
            <a:avLst/>
          </a:prstGeom>
        </p:spPr>
      </p:pic>
      <p:pic>
        <p:nvPicPr>
          <p:cNvPr id="74" name="Picture 70" descr="http://restaurantleadership.com/wp-content/uploads/2015/10/ziosk_fstec15.jpg">
            <a:hlinkClick r:id="rId9"/>
          </p:cNvPr>
          <p:cNvPicPr>
            <a:picLocks noChangeAspect="1" noChangeArrowheads="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5286141" y="1421451"/>
            <a:ext cx="1042648" cy="385440"/>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descr="http://vignette2.wikia.nocookie.net/logopedia/images/e/ed/Fujitsu-Logo.svg.png/revision/latest?cb=20121230050709">
            <a:hlinkClick r:id="rId11"/>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8547828" y="2296848"/>
            <a:ext cx="939667" cy="474889"/>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79">
            <a:hlinkClick r:id="rId13"/>
          </p:cNvPr>
          <p:cNvPicPr>
            <a:picLocks noChangeAspect="1"/>
          </p:cNvPicPr>
          <p:nvPr/>
        </p:nvPicPr>
        <p:blipFill>
          <a:blip r:embed="rId14"/>
          <a:stretch>
            <a:fillRect/>
          </a:stretch>
        </p:blipFill>
        <p:spPr>
          <a:xfrm>
            <a:off x="3964662" y="2400264"/>
            <a:ext cx="1123290" cy="296099"/>
          </a:xfrm>
          <a:prstGeom prst="rect">
            <a:avLst/>
          </a:prstGeom>
        </p:spPr>
      </p:pic>
      <p:pic>
        <p:nvPicPr>
          <p:cNvPr id="83" name="Picture 82">
            <a:hlinkClick r:id="rId15"/>
          </p:cNvPr>
          <p:cNvPicPr>
            <a:picLocks noChangeAspect="1"/>
          </p:cNvPicPr>
          <p:nvPr/>
        </p:nvPicPr>
        <p:blipFill>
          <a:blip r:embed="rId16"/>
          <a:stretch>
            <a:fillRect/>
          </a:stretch>
        </p:blipFill>
        <p:spPr>
          <a:xfrm>
            <a:off x="9686863" y="2434138"/>
            <a:ext cx="1115902" cy="228350"/>
          </a:xfrm>
          <a:prstGeom prst="rect">
            <a:avLst/>
          </a:prstGeom>
        </p:spPr>
      </p:pic>
      <p:pic>
        <p:nvPicPr>
          <p:cNvPr id="86" name="Picture 85">
            <a:hlinkClick r:id="rId17"/>
          </p:cNvPr>
          <p:cNvPicPr>
            <a:picLocks noChangeAspect="1"/>
          </p:cNvPicPr>
          <p:nvPr/>
        </p:nvPicPr>
        <p:blipFill>
          <a:blip r:embed="rId18"/>
          <a:stretch>
            <a:fillRect/>
          </a:stretch>
        </p:blipFill>
        <p:spPr>
          <a:xfrm>
            <a:off x="3300991" y="3467111"/>
            <a:ext cx="1091833" cy="305084"/>
          </a:xfrm>
          <a:prstGeom prst="rect">
            <a:avLst/>
          </a:prstGeom>
        </p:spPr>
      </p:pic>
      <p:pic>
        <p:nvPicPr>
          <p:cNvPr id="87" name="Picture 36" descr="http://pnptc.s3.amazonaws.com/wp-content/uploads/2015/08/Carnegie-Mellon.png">
            <a:hlinkClick r:id="rId19"/>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4692880" y="3190915"/>
            <a:ext cx="962146" cy="623812"/>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87">
            <a:hlinkClick r:id="rId21"/>
          </p:cNvPr>
          <p:cNvPicPr>
            <a:picLocks noChangeAspect="1"/>
          </p:cNvPicPr>
          <p:nvPr/>
        </p:nvPicPr>
        <p:blipFill>
          <a:blip r:embed="rId22"/>
          <a:stretch>
            <a:fillRect/>
          </a:stretch>
        </p:blipFill>
        <p:spPr>
          <a:xfrm>
            <a:off x="6030923" y="3286155"/>
            <a:ext cx="1200891" cy="387249"/>
          </a:xfrm>
          <a:prstGeom prst="rect">
            <a:avLst/>
          </a:prstGeom>
        </p:spPr>
      </p:pic>
      <p:pic>
        <p:nvPicPr>
          <p:cNvPr id="89" name="Picture 88">
            <a:hlinkClick r:id="rId23"/>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3092185" y="4248694"/>
            <a:ext cx="1089836" cy="203562"/>
          </a:xfrm>
          <a:prstGeom prst="rect">
            <a:avLst/>
          </a:prstGeom>
        </p:spPr>
      </p:pic>
      <p:pic>
        <p:nvPicPr>
          <p:cNvPr id="90" name="Picture 8" descr="http://www.swedishlifesciences.se/sites/default/files/company_profiles/608/logo/aerocrine_ab-logo_high.jpg">
            <a:hlinkClick r:id="rId25"/>
          </p:cNvPr>
          <p:cNvPicPr>
            <a:picLocks noChangeAspect="1" noChangeArrowheads="1"/>
          </p:cNvPicPr>
          <p:nvPr/>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20249" y="4250934"/>
            <a:ext cx="1107407" cy="178180"/>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40" descr="https://upload.wikimedia.org/wikipedia/en/1/17/Tangerine_Bank_Logo.png">
            <a:hlinkClick r:id="rId27"/>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3121177" y="5168383"/>
            <a:ext cx="1125429" cy="25594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91">
            <a:hlinkClick r:id="rId29"/>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8587897" y="5204507"/>
            <a:ext cx="1388868" cy="165835"/>
          </a:xfrm>
          <a:prstGeom prst="rect">
            <a:avLst/>
          </a:prstGeom>
        </p:spPr>
      </p:pic>
      <p:pic>
        <p:nvPicPr>
          <p:cNvPr id="93" name="Picture 48" descr="Direct One">
            <a:hlinkClick r:id="rId31"/>
          </p:cNvPr>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l="20115" r="9094"/>
          <a:stretch/>
        </p:blipFill>
        <p:spPr bwMode="auto">
          <a:xfrm>
            <a:off x="10168704" y="5081659"/>
            <a:ext cx="1156872" cy="392208"/>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94">
            <a:hlinkClick r:id="rId33"/>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5291623" y="6027250"/>
            <a:ext cx="1243834" cy="246993"/>
          </a:xfrm>
          <a:prstGeom prst="rect">
            <a:avLst/>
          </a:prstGeom>
        </p:spPr>
      </p:pic>
      <p:pic>
        <p:nvPicPr>
          <p:cNvPr id="96" name="Picture 95">
            <a:hlinkClick r:id="rId35"/>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8481868" y="5920400"/>
            <a:ext cx="755470" cy="567603"/>
          </a:xfrm>
          <a:prstGeom prst="rect">
            <a:avLst/>
          </a:prstGeom>
        </p:spPr>
      </p:pic>
      <p:pic>
        <p:nvPicPr>
          <p:cNvPr id="97" name="Picture 96">
            <a:hlinkClick r:id="rId37"/>
          </p:cNvPr>
          <p:cNvPicPr>
            <a:picLocks noChangeAspect="1"/>
          </p:cNvPicPr>
          <p:nvPr/>
        </p:nvPicPr>
        <p:blipFill>
          <a:blip r:embed="rId38"/>
          <a:stretch>
            <a:fillRect/>
          </a:stretch>
        </p:blipFill>
        <p:spPr>
          <a:xfrm>
            <a:off x="3949186" y="6027250"/>
            <a:ext cx="1209183" cy="329604"/>
          </a:xfrm>
          <a:prstGeom prst="rect">
            <a:avLst/>
          </a:prstGeom>
        </p:spPr>
      </p:pic>
      <p:pic>
        <p:nvPicPr>
          <p:cNvPr id="98" name="Picture 97">
            <a:hlinkClick r:id="rId39"/>
          </p:cNvPr>
          <p:cNvPicPr>
            <a:picLocks noChangeAspect="1"/>
          </p:cNvPicPr>
          <p:nvPr/>
        </p:nvPicPr>
        <p:blipFill>
          <a:blip r:embed="rId40"/>
          <a:stretch>
            <a:fillRect/>
          </a:stretch>
        </p:blipFill>
        <p:spPr>
          <a:xfrm>
            <a:off x="6771426" y="6037944"/>
            <a:ext cx="552823" cy="261344"/>
          </a:xfrm>
          <a:prstGeom prst="rect">
            <a:avLst/>
          </a:prstGeom>
        </p:spPr>
      </p:pic>
      <p:pic>
        <p:nvPicPr>
          <p:cNvPr id="101" name="Picture 64" descr="http://www.us.jll.com/_layouts/15/JLL.SP2013.Internet.UI/Images/logo-noReg1.png">
            <a:hlinkClick r:id="rId41"/>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9511893" y="6032732"/>
            <a:ext cx="585176" cy="260080"/>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a:hlinkClick r:id="rId43"/>
          </p:cNvPr>
          <p:cNvPicPr>
            <a:picLocks noChangeAspect="1"/>
          </p:cNvPicPr>
          <p:nvPr/>
        </p:nvPicPr>
        <p:blipFill>
          <a:blip r:embed="rId44"/>
          <a:stretch>
            <a:fillRect/>
          </a:stretch>
        </p:blipFill>
        <p:spPr>
          <a:xfrm>
            <a:off x="7598804" y="5879192"/>
            <a:ext cx="605532" cy="578645"/>
          </a:xfrm>
          <a:prstGeom prst="rect">
            <a:avLst/>
          </a:prstGeom>
        </p:spPr>
      </p:pic>
      <p:sp>
        <p:nvSpPr>
          <p:cNvPr id="105" name="Freeform 79"/>
          <p:cNvSpPr>
            <a:spLocks noChangeArrowheads="1"/>
          </p:cNvSpPr>
          <p:nvPr/>
        </p:nvSpPr>
        <p:spPr bwMode="auto">
          <a:xfrm>
            <a:off x="547628" y="1394833"/>
            <a:ext cx="561529" cy="550178"/>
          </a:xfrm>
          <a:custGeom>
            <a:avLst/>
            <a:gdLst>
              <a:gd name="connsiteX0" fmla="*/ 2577306 w 3276152"/>
              <a:gd name="connsiteY0" fmla="*/ 2738438 h 3209926"/>
              <a:gd name="connsiteX1" fmla="*/ 2403474 w 3276152"/>
              <a:gd name="connsiteY1" fmla="*/ 2913063 h 3209926"/>
              <a:gd name="connsiteX2" fmla="*/ 2577306 w 3276152"/>
              <a:gd name="connsiteY2" fmla="*/ 3087688 h 3209926"/>
              <a:gd name="connsiteX3" fmla="*/ 2751138 w 3276152"/>
              <a:gd name="connsiteY3" fmla="*/ 2913063 h 3209926"/>
              <a:gd name="connsiteX4" fmla="*/ 2577306 w 3276152"/>
              <a:gd name="connsiteY4" fmla="*/ 2738438 h 3209926"/>
              <a:gd name="connsiteX5" fmla="*/ 1571626 w 3276152"/>
              <a:gd name="connsiteY5" fmla="*/ 2738438 h 3209926"/>
              <a:gd name="connsiteX6" fmla="*/ 1398588 w 3276152"/>
              <a:gd name="connsiteY6" fmla="*/ 2913063 h 3209926"/>
              <a:gd name="connsiteX7" fmla="*/ 1571626 w 3276152"/>
              <a:gd name="connsiteY7" fmla="*/ 3087688 h 3209926"/>
              <a:gd name="connsiteX8" fmla="*/ 1744664 w 3276152"/>
              <a:gd name="connsiteY8" fmla="*/ 2913063 h 3209926"/>
              <a:gd name="connsiteX9" fmla="*/ 1571626 w 3276152"/>
              <a:gd name="connsiteY9" fmla="*/ 2738438 h 3209926"/>
              <a:gd name="connsiteX10" fmla="*/ 988409 w 3276152"/>
              <a:gd name="connsiteY10" fmla="*/ 928004 h 3209926"/>
              <a:gd name="connsiteX11" fmla="*/ 1011936 w 3276152"/>
              <a:gd name="connsiteY11" fmla="*/ 1011882 h 3209926"/>
              <a:gd name="connsiteX12" fmla="*/ 1376554 w 3276152"/>
              <a:gd name="connsiteY12" fmla="*/ 2311819 h 3209926"/>
              <a:gd name="connsiteX13" fmla="*/ 1377458 w 3276152"/>
              <a:gd name="connsiteY13" fmla="*/ 2315042 h 3209926"/>
              <a:gd name="connsiteX14" fmla="*/ 1381153 w 3276152"/>
              <a:gd name="connsiteY14" fmla="*/ 2320508 h 3209926"/>
              <a:gd name="connsiteX15" fmla="*/ 1385951 w 3276152"/>
              <a:gd name="connsiteY15" fmla="*/ 2344106 h 3209926"/>
              <a:gd name="connsiteX16" fmla="*/ 1392031 w 3276152"/>
              <a:gd name="connsiteY16" fmla="*/ 2350184 h 3209926"/>
              <a:gd name="connsiteX17" fmla="*/ 2741819 w 3276152"/>
              <a:gd name="connsiteY17" fmla="*/ 2350184 h 3209926"/>
              <a:gd name="connsiteX18" fmla="*/ 2747899 w 3276152"/>
              <a:gd name="connsiteY18" fmla="*/ 2347145 h 3209926"/>
              <a:gd name="connsiteX19" fmla="*/ 3155268 w 3276152"/>
              <a:gd name="connsiteY19" fmla="*/ 937120 h 3209926"/>
              <a:gd name="connsiteX20" fmla="*/ 3152227 w 3276152"/>
              <a:gd name="connsiteY20" fmla="*/ 931043 h 3209926"/>
              <a:gd name="connsiteX21" fmla="*/ 3149187 w 3276152"/>
              <a:gd name="connsiteY21" fmla="*/ 928004 h 3209926"/>
              <a:gd name="connsiteX22" fmla="*/ 1029693 w 3276152"/>
              <a:gd name="connsiteY22" fmla="*/ 928004 h 3209926"/>
              <a:gd name="connsiteX23" fmla="*/ 60802 w 3276152"/>
              <a:gd name="connsiteY23" fmla="*/ 0 h 3209926"/>
              <a:gd name="connsiteX24" fmla="*/ 598903 w 3276152"/>
              <a:gd name="connsiteY24" fmla="*/ 0 h 3209926"/>
              <a:gd name="connsiteX25" fmla="*/ 763069 w 3276152"/>
              <a:gd name="connsiteY25" fmla="*/ 124622 h 3209926"/>
              <a:gd name="connsiteX26" fmla="*/ 922431 w 3276152"/>
              <a:gd name="connsiteY26" fmla="*/ 692780 h 3209926"/>
              <a:gd name="connsiteX27" fmla="*/ 954314 w 3276152"/>
              <a:gd name="connsiteY27" fmla="*/ 806450 h 3209926"/>
              <a:gd name="connsiteX28" fmla="*/ 1114978 w 3276152"/>
              <a:gd name="connsiteY28" fmla="*/ 806450 h 3209926"/>
              <a:gd name="connsiteX29" fmla="*/ 3149187 w 3276152"/>
              <a:gd name="connsiteY29" fmla="*/ 806450 h 3209926"/>
              <a:gd name="connsiteX30" fmla="*/ 3249509 w 3276152"/>
              <a:gd name="connsiteY30" fmla="*/ 858110 h 3209926"/>
              <a:gd name="connsiteX31" fmla="*/ 3270790 w 3276152"/>
              <a:gd name="connsiteY31" fmla="*/ 970548 h 3209926"/>
              <a:gd name="connsiteX32" fmla="*/ 2866462 w 3276152"/>
              <a:gd name="connsiteY32" fmla="*/ 2380572 h 3209926"/>
              <a:gd name="connsiteX33" fmla="*/ 2741819 w 3276152"/>
              <a:gd name="connsiteY33" fmla="*/ 2471738 h 3209926"/>
              <a:gd name="connsiteX34" fmla="*/ 2638426 w 3276152"/>
              <a:gd name="connsiteY34" fmla="*/ 2471738 h 3209926"/>
              <a:gd name="connsiteX35" fmla="*/ 2638426 w 3276152"/>
              <a:gd name="connsiteY35" fmla="*/ 2624356 h 3209926"/>
              <a:gd name="connsiteX36" fmla="*/ 2691932 w 3276152"/>
              <a:gd name="connsiteY36" fmla="*/ 2641055 h 3209926"/>
              <a:gd name="connsiteX37" fmla="*/ 2871788 w 3276152"/>
              <a:gd name="connsiteY37" fmla="*/ 2913857 h 3209926"/>
              <a:gd name="connsiteX38" fmla="*/ 2577306 w 3276152"/>
              <a:gd name="connsiteY38" fmla="*/ 3209926 h 3209926"/>
              <a:gd name="connsiteX39" fmla="*/ 2282824 w 3276152"/>
              <a:gd name="connsiteY39" fmla="*/ 2913857 h 3209926"/>
              <a:gd name="connsiteX40" fmla="*/ 2462681 w 3276152"/>
              <a:gd name="connsiteY40" fmla="*/ 2641055 h 3209926"/>
              <a:gd name="connsiteX41" fmla="*/ 2516188 w 3276152"/>
              <a:gd name="connsiteY41" fmla="*/ 2624356 h 3209926"/>
              <a:gd name="connsiteX42" fmla="*/ 2516188 w 3276152"/>
              <a:gd name="connsiteY42" fmla="*/ 2471738 h 3209926"/>
              <a:gd name="connsiteX43" fmla="*/ 2504222 w 3276152"/>
              <a:gd name="connsiteY43" fmla="*/ 2471738 h 3209926"/>
              <a:gd name="connsiteX44" fmla="*/ 1632264 w 3276152"/>
              <a:gd name="connsiteY44" fmla="*/ 2471738 h 3209926"/>
              <a:gd name="connsiteX45" fmla="*/ 1631950 w 3276152"/>
              <a:gd name="connsiteY45" fmla="*/ 2471738 h 3209926"/>
              <a:gd name="connsiteX46" fmla="*/ 1631950 w 3276152"/>
              <a:gd name="connsiteY46" fmla="*/ 2624058 h 3209926"/>
              <a:gd name="connsiteX47" fmla="*/ 1686559 w 3276152"/>
              <a:gd name="connsiteY47" fmla="*/ 2641055 h 3209926"/>
              <a:gd name="connsiteX48" fmla="*/ 1866900 w 3276152"/>
              <a:gd name="connsiteY48" fmla="*/ 2913857 h 3209926"/>
              <a:gd name="connsiteX49" fmla="*/ 1571625 w 3276152"/>
              <a:gd name="connsiteY49" fmla="*/ 3209926 h 3209926"/>
              <a:gd name="connsiteX50" fmla="*/ 1276350 w 3276152"/>
              <a:gd name="connsiteY50" fmla="*/ 2913857 h 3209926"/>
              <a:gd name="connsiteX51" fmla="*/ 1456690 w 3276152"/>
              <a:gd name="connsiteY51" fmla="*/ 2641055 h 3209926"/>
              <a:gd name="connsiteX52" fmla="*/ 1511300 w 3276152"/>
              <a:gd name="connsiteY52" fmla="*/ 2624058 h 3209926"/>
              <a:gd name="connsiteX53" fmla="*/ 1511300 w 3276152"/>
              <a:gd name="connsiteY53" fmla="*/ 2471738 h 3209926"/>
              <a:gd name="connsiteX54" fmla="*/ 1505062 w 3276152"/>
              <a:gd name="connsiteY54" fmla="*/ 2471738 h 3209926"/>
              <a:gd name="connsiteX55" fmla="*/ 1392031 w 3276152"/>
              <a:gd name="connsiteY55" fmla="*/ 2471738 h 3209926"/>
              <a:gd name="connsiteX56" fmla="*/ 1274466 w 3276152"/>
              <a:gd name="connsiteY56" fmla="*/ 2393535 h 3209926"/>
              <a:gd name="connsiteX57" fmla="*/ 1271211 w 3276152"/>
              <a:gd name="connsiteY57" fmla="*/ 2377632 h 3209926"/>
              <a:gd name="connsiteX58" fmla="*/ 1270768 w 3276152"/>
              <a:gd name="connsiteY58" fmla="*/ 2376932 h 3209926"/>
              <a:gd name="connsiteX59" fmla="*/ 647544 w 3276152"/>
              <a:gd name="connsiteY59" fmla="*/ 158057 h 3209926"/>
              <a:gd name="connsiteX60" fmla="*/ 598903 w 3276152"/>
              <a:gd name="connsiteY60" fmla="*/ 121582 h 3209926"/>
              <a:gd name="connsiteX61" fmla="*/ 60802 w 3276152"/>
              <a:gd name="connsiteY61" fmla="*/ 121582 h 3209926"/>
              <a:gd name="connsiteX62" fmla="*/ 0 w 3276152"/>
              <a:gd name="connsiteY62" fmla="*/ 60791 h 3209926"/>
              <a:gd name="connsiteX63" fmla="*/ 60802 w 3276152"/>
              <a:gd name="connsiteY63" fmla="*/ 0 h 3209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76152" h="3209926">
                <a:moveTo>
                  <a:pt x="2577306" y="2738438"/>
                </a:moveTo>
                <a:cubicBezTo>
                  <a:pt x="2481301" y="2738438"/>
                  <a:pt x="2403474" y="2816620"/>
                  <a:pt x="2403474" y="2913063"/>
                </a:cubicBezTo>
                <a:cubicBezTo>
                  <a:pt x="2403474" y="3009506"/>
                  <a:pt x="2481301" y="3087688"/>
                  <a:pt x="2577306" y="3087688"/>
                </a:cubicBezTo>
                <a:cubicBezTo>
                  <a:pt x="2673311" y="3087688"/>
                  <a:pt x="2751138" y="3009506"/>
                  <a:pt x="2751138" y="2913063"/>
                </a:cubicBezTo>
                <a:cubicBezTo>
                  <a:pt x="2751138" y="2816620"/>
                  <a:pt x="2673311" y="2738438"/>
                  <a:pt x="2577306" y="2738438"/>
                </a:cubicBezTo>
                <a:close/>
                <a:moveTo>
                  <a:pt x="1571626" y="2738438"/>
                </a:moveTo>
                <a:cubicBezTo>
                  <a:pt x="1476060" y="2738438"/>
                  <a:pt x="1398588" y="2816620"/>
                  <a:pt x="1398588" y="2913063"/>
                </a:cubicBezTo>
                <a:cubicBezTo>
                  <a:pt x="1398588" y="3009506"/>
                  <a:pt x="1476060" y="3087688"/>
                  <a:pt x="1571626" y="3087688"/>
                </a:cubicBezTo>
                <a:cubicBezTo>
                  <a:pt x="1667192" y="3087688"/>
                  <a:pt x="1744664" y="3009506"/>
                  <a:pt x="1744664" y="2913063"/>
                </a:cubicBezTo>
                <a:cubicBezTo>
                  <a:pt x="1744664" y="2816620"/>
                  <a:pt x="1667192" y="2738438"/>
                  <a:pt x="1571626" y="2738438"/>
                </a:cubicBezTo>
                <a:close/>
                <a:moveTo>
                  <a:pt x="988409" y="928004"/>
                </a:moveTo>
                <a:lnTo>
                  <a:pt x="1011936" y="1011882"/>
                </a:lnTo>
                <a:cubicBezTo>
                  <a:pt x="1275372" y="1951083"/>
                  <a:pt x="1353427" y="2229365"/>
                  <a:pt x="1376554" y="2311819"/>
                </a:cubicBezTo>
                <a:lnTo>
                  <a:pt x="1377458" y="2315042"/>
                </a:lnTo>
                <a:lnTo>
                  <a:pt x="1381153" y="2320508"/>
                </a:lnTo>
                <a:cubicBezTo>
                  <a:pt x="1384241" y="2327772"/>
                  <a:pt x="1385951" y="2335749"/>
                  <a:pt x="1385951" y="2344106"/>
                </a:cubicBezTo>
                <a:cubicBezTo>
                  <a:pt x="1385951" y="2347145"/>
                  <a:pt x="1388991" y="2350184"/>
                  <a:pt x="1392031" y="2350184"/>
                </a:cubicBezTo>
                <a:cubicBezTo>
                  <a:pt x="2741819" y="2350184"/>
                  <a:pt x="2741819" y="2350184"/>
                  <a:pt x="2741819" y="2350184"/>
                </a:cubicBezTo>
                <a:cubicBezTo>
                  <a:pt x="2744859" y="2350184"/>
                  <a:pt x="2747899" y="2347145"/>
                  <a:pt x="2747899" y="2347145"/>
                </a:cubicBezTo>
                <a:cubicBezTo>
                  <a:pt x="3155268" y="937120"/>
                  <a:pt x="3155268" y="937120"/>
                  <a:pt x="3155268" y="937120"/>
                </a:cubicBezTo>
                <a:cubicBezTo>
                  <a:pt x="3155268" y="934081"/>
                  <a:pt x="3155268" y="934081"/>
                  <a:pt x="3152227" y="931043"/>
                </a:cubicBezTo>
                <a:cubicBezTo>
                  <a:pt x="3152227" y="928004"/>
                  <a:pt x="3149187" y="928004"/>
                  <a:pt x="3149187" y="928004"/>
                </a:cubicBezTo>
                <a:cubicBezTo>
                  <a:pt x="1750758" y="928004"/>
                  <a:pt x="1226347" y="928004"/>
                  <a:pt x="1029693" y="928004"/>
                </a:cubicBezTo>
                <a:close/>
                <a:moveTo>
                  <a:pt x="60802" y="0"/>
                </a:moveTo>
                <a:cubicBezTo>
                  <a:pt x="598903" y="0"/>
                  <a:pt x="598903" y="0"/>
                  <a:pt x="598903" y="0"/>
                </a:cubicBezTo>
                <a:cubicBezTo>
                  <a:pt x="671865" y="0"/>
                  <a:pt x="744828" y="57752"/>
                  <a:pt x="763069" y="124622"/>
                </a:cubicBezTo>
                <a:cubicBezTo>
                  <a:pt x="821496" y="332926"/>
                  <a:pt x="874446" y="521702"/>
                  <a:pt x="922431" y="692780"/>
                </a:cubicBezTo>
                <a:lnTo>
                  <a:pt x="954314" y="806450"/>
                </a:lnTo>
                <a:lnTo>
                  <a:pt x="1114978" y="806450"/>
                </a:lnTo>
                <a:cubicBezTo>
                  <a:pt x="3149187" y="806450"/>
                  <a:pt x="3149187" y="806450"/>
                  <a:pt x="3149187" y="806450"/>
                </a:cubicBezTo>
                <a:cubicBezTo>
                  <a:pt x="3188708" y="806450"/>
                  <a:pt x="3228229" y="824683"/>
                  <a:pt x="3249509" y="858110"/>
                </a:cubicBezTo>
                <a:cubicBezTo>
                  <a:pt x="3273830" y="888499"/>
                  <a:pt x="3282950" y="931043"/>
                  <a:pt x="3270790" y="970548"/>
                </a:cubicBezTo>
                <a:cubicBezTo>
                  <a:pt x="2866462" y="2380572"/>
                  <a:pt x="2866462" y="2380572"/>
                  <a:pt x="2866462" y="2380572"/>
                </a:cubicBezTo>
                <a:cubicBezTo>
                  <a:pt x="2848221" y="2435272"/>
                  <a:pt x="2799580" y="2471738"/>
                  <a:pt x="2741819" y="2471738"/>
                </a:cubicBezTo>
                <a:lnTo>
                  <a:pt x="2638426" y="2471738"/>
                </a:lnTo>
                <a:lnTo>
                  <a:pt x="2638426" y="2624356"/>
                </a:lnTo>
                <a:lnTo>
                  <a:pt x="2691932" y="2641055"/>
                </a:lnTo>
                <a:cubicBezTo>
                  <a:pt x="2797626" y="2686001"/>
                  <a:pt x="2871788" y="2791222"/>
                  <a:pt x="2871788" y="2913857"/>
                </a:cubicBezTo>
                <a:cubicBezTo>
                  <a:pt x="2871788" y="3077371"/>
                  <a:pt x="2739944" y="3209926"/>
                  <a:pt x="2577306" y="3209926"/>
                </a:cubicBezTo>
                <a:cubicBezTo>
                  <a:pt x="2414668" y="3209926"/>
                  <a:pt x="2282824" y="3077371"/>
                  <a:pt x="2282824" y="2913857"/>
                </a:cubicBezTo>
                <a:cubicBezTo>
                  <a:pt x="2282824" y="2791222"/>
                  <a:pt x="2356987" y="2686001"/>
                  <a:pt x="2462681" y="2641055"/>
                </a:cubicBezTo>
                <a:lnTo>
                  <a:pt x="2516188" y="2624356"/>
                </a:lnTo>
                <a:lnTo>
                  <a:pt x="2516188" y="2471738"/>
                </a:lnTo>
                <a:lnTo>
                  <a:pt x="2504222" y="2471738"/>
                </a:lnTo>
                <a:cubicBezTo>
                  <a:pt x="2059345" y="2471738"/>
                  <a:pt x="1792420" y="2471738"/>
                  <a:pt x="1632264" y="2471738"/>
                </a:cubicBezTo>
                <a:lnTo>
                  <a:pt x="1631950" y="2471738"/>
                </a:lnTo>
                <a:lnTo>
                  <a:pt x="1631950" y="2624058"/>
                </a:lnTo>
                <a:lnTo>
                  <a:pt x="1686559" y="2641055"/>
                </a:lnTo>
                <a:cubicBezTo>
                  <a:pt x="1792538" y="2686001"/>
                  <a:pt x="1866900" y="2791222"/>
                  <a:pt x="1866900" y="2913857"/>
                </a:cubicBezTo>
                <a:cubicBezTo>
                  <a:pt x="1866900" y="3077371"/>
                  <a:pt x="1734701" y="3209926"/>
                  <a:pt x="1571625" y="3209926"/>
                </a:cubicBezTo>
                <a:cubicBezTo>
                  <a:pt x="1408549" y="3209926"/>
                  <a:pt x="1276350" y="3077371"/>
                  <a:pt x="1276350" y="2913857"/>
                </a:cubicBezTo>
                <a:cubicBezTo>
                  <a:pt x="1276350" y="2791222"/>
                  <a:pt x="1350712" y="2686001"/>
                  <a:pt x="1456690" y="2641055"/>
                </a:cubicBezTo>
                <a:lnTo>
                  <a:pt x="1511300" y="2624058"/>
                </a:lnTo>
                <a:lnTo>
                  <a:pt x="1511300" y="2471738"/>
                </a:lnTo>
                <a:lnTo>
                  <a:pt x="1505062" y="2471738"/>
                </a:lnTo>
                <a:cubicBezTo>
                  <a:pt x="1392031" y="2471738"/>
                  <a:pt x="1392031" y="2471738"/>
                  <a:pt x="1392031" y="2471738"/>
                </a:cubicBezTo>
                <a:cubicBezTo>
                  <a:pt x="1339590" y="2471738"/>
                  <a:pt x="1293989" y="2439260"/>
                  <a:pt x="1274466" y="2393535"/>
                </a:cubicBezTo>
                <a:lnTo>
                  <a:pt x="1271211" y="2377632"/>
                </a:lnTo>
                <a:lnTo>
                  <a:pt x="1270768" y="2376932"/>
                </a:lnTo>
                <a:cubicBezTo>
                  <a:pt x="647544" y="158057"/>
                  <a:pt x="647544" y="158057"/>
                  <a:pt x="647544" y="158057"/>
                </a:cubicBezTo>
                <a:cubicBezTo>
                  <a:pt x="641464" y="142859"/>
                  <a:pt x="617143" y="121582"/>
                  <a:pt x="598903" y="121582"/>
                </a:cubicBezTo>
                <a:cubicBezTo>
                  <a:pt x="60802" y="121582"/>
                  <a:pt x="60802" y="121582"/>
                  <a:pt x="60802" y="121582"/>
                </a:cubicBezTo>
                <a:cubicBezTo>
                  <a:pt x="27361" y="121582"/>
                  <a:pt x="0" y="94226"/>
                  <a:pt x="0" y="60791"/>
                </a:cubicBezTo>
                <a:cubicBezTo>
                  <a:pt x="0" y="27356"/>
                  <a:pt x="27361" y="0"/>
                  <a:pt x="60802" y="0"/>
                </a:cubicBezTo>
                <a:close/>
              </a:path>
            </a:pathLst>
          </a:custGeom>
          <a:solidFill>
            <a:schemeClr val="accent1"/>
          </a:solidFill>
          <a:ln>
            <a:noFill/>
          </a:ln>
        </p:spPr>
        <p:txBody>
          <a:bodyPr vert="horz" wrap="square" lIns="91401" tIns="45700" rIns="91401" bIns="45700" numCol="1" anchor="t" anchorCtr="0" compatLnSpc="1">
            <a:prstTxWarp prst="textNoShape">
              <a:avLst/>
            </a:prstTxWarp>
            <a:noAutofit/>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6" name="Freeform 45"/>
          <p:cNvSpPr>
            <a:spLocks/>
          </p:cNvSpPr>
          <p:nvPr/>
        </p:nvSpPr>
        <p:spPr bwMode="auto">
          <a:xfrm>
            <a:off x="540392" y="4089639"/>
            <a:ext cx="600968" cy="551080"/>
          </a:xfrm>
          <a:custGeom>
            <a:avLst/>
            <a:gdLst>
              <a:gd name="connsiteX0" fmla="*/ 2636363 w 3697874"/>
              <a:gd name="connsiteY0" fmla="*/ 122238 h 3390900"/>
              <a:gd name="connsiteX1" fmla="*/ 1909472 w 3697874"/>
              <a:gd name="connsiteY1" fmla="*/ 708664 h 3390900"/>
              <a:gd name="connsiteX2" fmla="*/ 1861012 w 3697874"/>
              <a:gd name="connsiteY2" fmla="*/ 881857 h 3390900"/>
              <a:gd name="connsiteX3" fmla="*/ 1794381 w 3697874"/>
              <a:gd name="connsiteY3" fmla="*/ 714741 h 3390900"/>
              <a:gd name="connsiteX4" fmla="*/ 1037203 w 3697874"/>
              <a:gd name="connsiteY4" fmla="*/ 128315 h 3390900"/>
              <a:gd name="connsiteX5" fmla="*/ 561695 w 3697874"/>
              <a:gd name="connsiteY5" fmla="*/ 240739 h 3390900"/>
              <a:gd name="connsiteX6" fmla="*/ 189164 w 3697874"/>
              <a:gd name="connsiteY6" fmla="*/ 726895 h 3390900"/>
              <a:gd name="connsiteX7" fmla="*/ 243681 w 3697874"/>
              <a:gd name="connsiteY7" fmla="*/ 1635399 h 3390900"/>
              <a:gd name="connsiteX8" fmla="*/ 246709 w 3697874"/>
              <a:gd name="connsiteY8" fmla="*/ 1635399 h 3390900"/>
              <a:gd name="connsiteX9" fmla="*/ 1049318 w 3697874"/>
              <a:gd name="connsiteY9" fmla="*/ 2443633 h 3390900"/>
              <a:gd name="connsiteX10" fmla="*/ 1845869 w 3697874"/>
              <a:gd name="connsiteY10" fmla="*/ 3160713 h 3390900"/>
              <a:gd name="connsiteX11" fmla="*/ 2484927 w 3697874"/>
              <a:gd name="connsiteY11" fmla="*/ 2586441 h 3390900"/>
              <a:gd name="connsiteX12" fmla="*/ 3423828 w 3697874"/>
              <a:gd name="connsiteY12" fmla="*/ 1693130 h 3390900"/>
              <a:gd name="connsiteX13" fmla="*/ 3426856 w 3697874"/>
              <a:gd name="connsiteY13" fmla="*/ 1690091 h 3390900"/>
              <a:gd name="connsiteX14" fmla="*/ 3523775 w 3697874"/>
              <a:gd name="connsiteY14" fmla="*/ 787664 h 3390900"/>
              <a:gd name="connsiteX15" fmla="*/ 3108842 w 3697874"/>
              <a:gd name="connsiteY15" fmla="*/ 240739 h 3390900"/>
              <a:gd name="connsiteX16" fmla="*/ 2636363 w 3697874"/>
              <a:gd name="connsiteY16" fmla="*/ 122238 h 3390900"/>
              <a:gd name="connsiteX17" fmla="*/ 2637345 w 3697874"/>
              <a:gd name="connsiteY17" fmla="*/ 0 h 3390900"/>
              <a:gd name="connsiteX18" fmla="*/ 3161500 w 3697874"/>
              <a:gd name="connsiteY18" fmla="*/ 127615 h 3390900"/>
              <a:gd name="connsiteX19" fmla="*/ 3640209 w 3697874"/>
              <a:gd name="connsiteY19" fmla="*/ 750495 h 3390900"/>
              <a:gd name="connsiteX20" fmla="*/ 3531136 w 3697874"/>
              <a:gd name="connsiteY20" fmla="*/ 1756219 h 3390900"/>
              <a:gd name="connsiteX21" fmla="*/ 2561600 w 3697874"/>
              <a:gd name="connsiteY21" fmla="*/ 2679905 h 3390900"/>
              <a:gd name="connsiteX22" fmla="*/ 1913222 w 3697874"/>
              <a:gd name="connsiteY22" fmla="*/ 3287593 h 3390900"/>
              <a:gd name="connsiteX23" fmla="*/ 1876864 w 3697874"/>
              <a:gd name="connsiteY23" fmla="*/ 3390900 h 3390900"/>
              <a:gd name="connsiteX24" fmla="*/ 1810209 w 3697874"/>
              <a:gd name="connsiteY24" fmla="*/ 3302785 h 3390900"/>
              <a:gd name="connsiteX25" fmla="*/ 973984 w 3697874"/>
              <a:gd name="connsiteY25" fmla="*/ 2540137 h 3390900"/>
              <a:gd name="connsiteX26" fmla="*/ 134728 w 3697874"/>
              <a:gd name="connsiteY26" fmla="*/ 1683296 h 3390900"/>
              <a:gd name="connsiteX27" fmla="*/ 504364 w 3697874"/>
              <a:gd name="connsiteY27" fmla="*/ 133691 h 3390900"/>
              <a:gd name="connsiteX28" fmla="*/ 510424 w 3697874"/>
              <a:gd name="connsiteY28" fmla="*/ 130653 h 3390900"/>
              <a:gd name="connsiteX29" fmla="*/ 1037609 w 3697874"/>
              <a:gd name="connsiteY29" fmla="*/ 6077 h 3390900"/>
              <a:gd name="connsiteX30" fmla="*/ 1849596 w 3697874"/>
              <a:gd name="connsiteY30" fmla="*/ 537804 h 3390900"/>
              <a:gd name="connsiteX31" fmla="*/ 2637345 w 3697874"/>
              <a:gd name="connsiteY31" fmla="*/ 0 h 339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697874" h="3390900">
                <a:moveTo>
                  <a:pt x="2636363" y="122238"/>
                </a:moveTo>
                <a:cubicBezTo>
                  <a:pt x="2175998" y="122238"/>
                  <a:pt x="1954903" y="544586"/>
                  <a:pt x="1909472" y="708664"/>
                </a:cubicBezTo>
                <a:cubicBezTo>
                  <a:pt x="1861012" y="881857"/>
                  <a:pt x="1861012" y="881857"/>
                  <a:pt x="1861012" y="881857"/>
                </a:cubicBezTo>
                <a:cubicBezTo>
                  <a:pt x="1794381" y="714741"/>
                  <a:pt x="1794381" y="714741"/>
                  <a:pt x="1794381" y="714741"/>
                </a:cubicBezTo>
                <a:cubicBezTo>
                  <a:pt x="1642945" y="331893"/>
                  <a:pt x="1379447" y="128315"/>
                  <a:pt x="1037203" y="128315"/>
                </a:cubicBezTo>
                <a:cubicBezTo>
                  <a:pt x="846394" y="128315"/>
                  <a:pt x="673758" y="189085"/>
                  <a:pt x="561695" y="240739"/>
                </a:cubicBezTo>
                <a:cubicBezTo>
                  <a:pt x="446604" y="310624"/>
                  <a:pt x="280025" y="477740"/>
                  <a:pt x="189164" y="726895"/>
                </a:cubicBezTo>
                <a:cubicBezTo>
                  <a:pt x="116475" y="924396"/>
                  <a:pt x="68015" y="1243435"/>
                  <a:pt x="243681" y="1635399"/>
                </a:cubicBezTo>
                <a:cubicBezTo>
                  <a:pt x="246709" y="1635399"/>
                  <a:pt x="246709" y="1635399"/>
                  <a:pt x="246709" y="1635399"/>
                </a:cubicBezTo>
                <a:cubicBezTo>
                  <a:pt x="358772" y="1899746"/>
                  <a:pt x="694959" y="2164093"/>
                  <a:pt x="1049318" y="2443633"/>
                </a:cubicBezTo>
                <a:cubicBezTo>
                  <a:pt x="1334017" y="2668480"/>
                  <a:pt x="1627802" y="2899404"/>
                  <a:pt x="1845869" y="3160713"/>
                </a:cubicBezTo>
                <a:cubicBezTo>
                  <a:pt x="1951874" y="3008789"/>
                  <a:pt x="2194171" y="2817365"/>
                  <a:pt x="2484927" y="2586441"/>
                </a:cubicBezTo>
                <a:cubicBezTo>
                  <a:pt x="2851401" y="2297786"/>
                  <a:pt x="3263306" y="1969631"/>
                  <a:pt x="3423828" y="1693130"/>
                </a:cubicBezTo>
                <a:cubicBezTo>
                  <a:pt x="3426856" y="1690091"/>
                  <a:pt x="3426856" y="1690091"/>
                  <a:pt x="3426856" y="1690091"/>
                </a:cubicBezTo>
                <a:cubicBezTo>
                  <a:pt x="3584349" y="1450052"/>
                  <a:pt x="3617665" y="1112781"/>
                  <a:pt x="3523775" y="787664"/>
                </a:cubicBezTo>
                <a:cubicBezTo>
                  <a:pt x="3445029" y="526355"/>
                  <a:pt x="3290564" y="319739"/>
                  <a:pt x="3108842" y="240739"/>
                </a:cubicBezTo>
                <a:cubicBezTo>
                  <a:pt x="2939234" y="161738"/>
                  <a:pt x="2781741" y="122238"/>
                  <a:pt x="2636363" y="122238"/>
                </a:cubicBezTo>
                <a:close/>
                <a:moveTo>
                  <a:pt x="2637345" y="0"/>
                </a:moveTo>
                <a:cubicBezTo>
                  <a:pt x="2800954" y="0"/>
                  <a:pt x="2976682" y="42538"/>
                  <a:pt x="3161500" y="127615"/>
                </a:cubicBezTo>
                <a:cubicBezTo>
                  <a:pt x="3376616" y="224845"/>
                  <a:pt x="3552345" y="452728"/>
                  <a:pt x="3640209" y="750495"/>
                </a:cubicBezTo>
                <a:cubicBezTo>
                  <a:pt x="3746252" y="1109031"/>
                  <a:pt x="3703835" y="1485798"/>
                  <a:pt x="3531136" y="1756219"/>
                </a:cubicBezTo>
                <a:cubicBezTo>
                  <a:pt x="3358437" y="2050948"/>
                  <a:pt x="2934265" y="2385176"/>
                  <a:pt x="2561600" y="2679905"/>
                </a:cubicBezTo>
                <a:cubicBezTo>
                  <a:pt x="2264679" y="2913865"/>
                  <a:pt x="1958669" y="3156940"/>
                  <a:pt x="1913222" y="3287593"/>
                </a:cubicBezTo>
                <a:lnTo>
                  <a:pt x="1876864" y="3390900"/>
                </a:lnTo>
                <a:cubicBezTo>
                  <a:pt x="1810209" y="3302785"/>
                  <a:pt x="1810209" y="3302785"/>
                  <a:pt x="1810209" y="3302785"/>
                </a:cubicBezTo>
                <a:cubicBezTo>
                  <a:pt x="1595093" y="3026287"/>
                  <a:pt x="1279993" y="2780174"/>
                  <a:pt x="973984" y="2540137"/>
                </a:cubicBezTo>
                <a:cubicBezTo>
                  <a:pt x="607378" y="2251485"/>
                  <a:pt x="258950" y="1978025"/>
                  <a:pt x="134728" y="1683296"/>
                </a:cubicBezTo>
                <a:cubicBezTo>
                  <a:pt x="-228848" y="887225"/>
                  <a:pt x="228652" y="294729"/>
                  <a:pt x="504364" y="133691"/>
                </a:cubicBezTo>
                <a:cubicBezTo>
                  <a:pt x="510424" y="130653"/>
                  <a:pt x="510424" y="130653"/>
                  <a:pt x="510424" y="130653"/>
                </a:cubicBezTo>
                <a:cubicBezTo>
                  <a:pt x="631616" y="72923"/>
                  <a:pt x="822493" y="6077"/>
                  <a:pt x="1037609" y="6077"/>
                </a:cubicBezTo>
                <a:cubicBezTo>
                  <a:pt x="1292113" y="6077"/>
                  <a:pt x="1625391" y="100269"/>
                  <a:pt x="1849596" y="537804"/>
                </a:cubicBezTo>
                <a:cubicBezTo>
                  <a:pt x="1943520" y="340305"/>
                  <a:pt x="2176815" y="0"/>
                  <a:pt x="2637345" y="0"/>
                </a:cubicBezTo>
                <a:close/>
              </a:path>
            </a:pathLst>
          </a:custGeom>
          <a:solidFill>
            <a:schemeClr val="accent1"/>
          </a:solidFill>
          <a:ln>
            <a:noFill/>
          </a:ln>
        </p:spPr>
        <p:txBody>
          <a:bodyPr vert="horz" wrap="square" lIns="91401" tIns="45700" rIns="91401" bIns="45700" numCol="1" anchor="t" anchorCtr="0" compatLnSpc="1">
            <a:prstTxWarp prst="textNoShape">
              <a:avLst/>
            </a:prstTxWarp>
            <a:noAutofit/>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nvGrpSpPr>
          <p:cNvPr id="107" name="Group 106"/>
          <p:cNvGrpSpPr/>
          <p:nvPr/>
        </p:nvGrpSpPr>
        <p:grpSpPr>
          <a:xfrm>
            <a:off x="560567" y="5100171"/>
            <a:ext cx="561553" cy="336434"/>
            <a:chOff x="8012113" y="1101621"/>
            <a:chExt cx="954087" cy="571606"/>
          </a:xfrm>
          <a:solidFill>
            <a:schemeClr val="accent1"/>
          </a:solidFill>
        </p:grpSpPr>
        <p:sp>
          <p:nvSpPr>
            <p:cNvPr id="108" name="Freeform 48"/>
            <p:cNvSpPr>
              <a:spLocks/>
            </p:cNvSpPr>
            <p:nvPr/>
          </p:nvSpPr>
          <p:spPr bwMode="auto">
            <a:xfrm>
              <a:off x="8012113" y="1101621"/>
              <a:ext cx="954087" cy="571606"/>
            </a:xfrm>
            <a:custGeom>
              <a:avLst/>
              <a:gdLst>
                <a:gd name="connsiteX0" fmla="*/ 225810 w 954087"/>
                <a:gd name="connsiteY0" fmla="*/ 22705 h 571606"/>
                <a:gd name="connsiteX1" fmla="*/ 23682 w 954087"/>
                <a:gd name="connsiteY1" fmla="*/ 47404 h 571606"/>
                <a:gd name="connsiteX2" fmla="*/ 20637 w 954087"/>
                <a:gd name="connsiteY2" fmla="*/ 51218 h 571606"/>
                <a:gd name="connsiteX3" fmla="*/ 20637 w 954087"/>
                <a:gd name="connsiteY3" fmla="*/ 505897 h 571606"/>
                <a:gd name="connsiteX4" fmla="*/ 22921 w 954087"/>
                <a:gd name="connsiteY4" fmla="*/ 509711 h 571606"/>
                <a:gd name="connsiteX5" fmla="*/ 26728 w 954087"/>
                <a:gd name="connsiteY5" fmla="*/ 510474 h 571606"/>
                <a:gd name="connsiteX6" fmla="*/ 180513 w 954087"/>
                <a:gd name="connsiteY6" fmla="*/ 485299 h 571606"/>
                <a:gd name="connsiteX7" fmla="*/ 458391 w 954087"/>
                <a:gd name="connsiteY7" fmla="*/ 517340 h 571606"/>
                <a:gd name="connsiteX8" fmla="*/ 742360 w 954087"/>
                <a:gd name="connsiteY8" fmla="*/ 549381 h 571606"/>
                <a:gd name="connsiteX9" fmla="*/ 931165 w 954087"/>
                <a:gd name="connsiteY9" fmla="*/ 510474 h 571606"/>
                <a:gd name="connsiteX10" fmla="*/ 933449 w 954087"/>
                <a:gd name="connsiteY10" fmla="*/ 505897 h 571606"/>
                <a:gd name="connsiteX11" fmla="*/ 933449 w 954087"/>
                <a:gd name="connsiteY11" fmla="*/ 51218 h 571606"/>
                <a:gd name="connsiteX12" fmla="*/ 931926 w 954087"/>
                <a:gd name="connsiteY12" fmla="*/ 47404 h 571606"/>
                <a:gd name="connsiteX13" fmla="*/ 928120 w 954087"/>
                <a:gd name="connsiteY13" fmla="*/ 47404 h 571606"/>
                <a:gd name="connsiteX14" fmla="*/ 459913 w 954087"/>
                <a:gd name="connsiteY14" fmla="*/ 53507 h 571606"/>
                <a:gd name="connsiteX15" fmla="*/ 225810 w 954087"/>
                <a:gd name="connsiteY15" fmla="*/ 22705 h 571606"/>
                <a:gd name="connsiteX16" fmla="*/ 224743 w 954087"/>
                <a:gd name="connsiteY16" fmla="*/ 1186 h 571606"/>
                <a:gd name="connsiteX17" fmla="*/ 463739 w 954087"/>
                <a:gd name="connsiteY17" fmla="*/ 32133 h 571606"/>
                <a:gd name="connsiteX18" fmla="*/ 916836 w 954087"/>
                <a:gd name="connsiteY18" fmla="*/ 28312 h 571606"/>
                <a:gd name="connsiteX19" fmla="*/ 941923 w 954087"/>
                <a:gd name="connsiteY19" fmla="*/ 29077 h 571606"/>
                <a:gd name="connsiteX20" fmla="*/ 954087 w 954087"/>
                <a:gd name="connsiteY20" fmla="*/ 51236 h 571606"/>
                <a:gd name="connsiteX21" fmla="*/ 954087 w 954087"/>
                <a:gd name="connsiteY21" fmla="*/ 506655 h 571606"/>
                <a:gd name="connsiteX22" fmla="*/ 940403 w 954087"/>
                <a:gd name="connsiteY22" fmla="*/ 529579 h 571606"/>
                <a:gd name="connsiteX23" fmla="*/ 741983 w 954087"/>
                <a:gd name="connsiteY23" fmla="*/ 571606 h 571606"/>
                <a:gd name="connsiteX24" fmla="*/ 455377 w 954087"/>
                <a:gd name="connsiteY24" fmla="*/ 538749 h 571606"/>
                <a:gd name="connsiteX25" fmla="*/ 34971 w 954087"/>
                <a:gd name="connsiteY25" fmla="*/ 531107 h 571606"/>
                <a:gd name="connsiteX26" fmla="*/ 11404 w 954087"/>
                <a:gd name="connsiteY26" fmla="*/ 528051 h 571606"/>
                <a:gd name="connsiteX27" fmla="*/ 0 w 954087"/>
                <a:gd name="connsiteY27" fmla="*/ 506655 h 571606"/>
                <a:gd name="connsiteX28" fmla="*/ 0 w 954087"/>
                <a:gd name="connsiteY28" fmla="*/ 51236 h 571606"/>
                <a:gd name="connsiteX29" fmla="*/ 15965 w 954087"/>
                <a:gd name="connsiteY29" fmla="*/ 27548 h 571606"/>
                <a:gd name="connsiteX30" fmla="*/ 224743 w 954087"/>
                <a:gd name="connsiteY30" fmla="*/ 1186 h 571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54087" h="571606">
                  <a:moveTo>
                    <a:pt x="225810" y="22705"/>
                  </a:moveTo>
                  <a:cubicBezTo>
                    <a:pt x="150821" y="18605"/>
                    <a:pt x="81161" y="23754"/>
                    <a:pt x="23682" y="47404"/>
                  </a:cubicBezTo>
                  <a:cubicBezTo>
                    <a:pt x="22160" y="47404"/>
                    <a:pt x="20637" y="49692"/>
                    <a:pt x="20637" y="51218"/>
                  </a:cubicBezTo>
                  <a:cubicBezTo>
                    <a:pt x="20637" y="505897"/>
                    <a:pt x="20637" y="505897"/>
                    <a:pt x="20637" y="505897"/>
                  </a:cubicBezTo>
                  <a:cubicBezTo>
                    <a:pt x="20637" y="507422"/>
                    <a:pt x="21399" y="508948"/>
                    <a:pt x="22921" y="509711"/>
                  </a:cubicBezTo>
                  <a:cubicBezTo>
                    <a:pt x="23682" y="510474"/>
                    <a:pt x="25205" y="510474"/>
                    <a:pt x="26728" y="510474"/>
                  </a:cubicBezTo>
                  <a:cubicBezTo>
                    <a:pt x="70884" y="492165"/>
                    <a:pt x="123414" y="485299"/>
                    <a:pt x="180513" y="485299"/>
                  </a:cubicBezTo>
                  <a:cubicBezTo>
                    <a:pt x="267302" y="485299"/>
                    <a:pt x="363989" y="501319"/>
                    <a:pt x="458391" y="517340"/>
                  </a:cubicBezTo>
                  <a:cubicBezTo>
                    <a:pt x="554316" y="532598"/>
                    <a:pt x="653287" y="549381"/>
                    <a:pt x="742360" y="549381"/>
                  </a:cubicBezTo>
                  <a:cubicBezTo>
                    <a:pt x="820775" y="549381"/>
                    <a:pt x="882441" y="536412"/>
                    <a:pt x="931165" y="510474"/>
                  </a:cubicBezTo>
                  <a:cubicBezTo>
                    <a:pt x="932688" y="509711"/>
                    <a:pt x="933449" y="507422"/>
                    <a:pt x="933449" y="505897"/>
                  </a:cubicBezTo>
                  <a:cubicBezTo>
                    <a:pt x="933449" y="51218"/>
                    <a:pt x="933449" y="51218"/>
                    <a:pt x="933449" y="51218"/>
                  </a:cubicBezTo>
                  <a:cubicBezTo>
                    <a:pt x="933449" y="49692"/>
                    <a:pt x="932688" y="48167"/>
                    <a:pt x="931926" y="47404"/>
                  </a:cubicBezTo>
                  <a:cubicBezTo>
                    <a:pt x="930404" y="46641"/>
                    <a:pt x="928881" y="46641"/>
                    <a:pt x="928120" y="47404"/>
                  </a:cubicBezTo>
                  <a:cubicBezTo>
                    <a:pt x="808594" y="110723"/>
                    <a:pt x="631209" y="81734"/>
                    <a:pt x="459913" y="53507"/>
                  </a:cubicBezTo>
                  <a:cubicBezTo>
                    <a:pt x="381118" y="40156"/>
                    <a:pt x="300800" y="26806"/>
                    <a:pt x="225810" y="22705"/>
                  </a:cubicBezTo>
                  <a:close/>
                  <a:moveTo>
                    <a:pt x="224743" y="1186"/>
                  </a:moveTo>
                  <a:cubicBezTo>
                    <a:pt x="301431" y="5198"/>
                    <a:pt x="383155" y="18761"/>
                    <a:pt x="463739" y="32133"/>
                  </a:cubicBezTo>
                  <a:cubicBezTo>
                    <a:pt x="630990" y="60406"/>
                    <a:pt x="805082" y="88678"/>
                    <a:pt x="916836" y="28312"/>
                  </a:cubicBezTo>
                  <a:cubicBezTo>
                    <a:pt x="925198" y="24492"/>
                    <a:pt x="934321" y="24492"/>
                    <a:pt x="941923" y="29077"/>
                  </a:cubicBezTo>
                  <a:cubicBezTo>
                    <a:pt x="949526" y="33661"/>
                    <a:pt x="954087" y="42067"/>
                    <a:pt x="954087" y="51236"/>
                  </a:cubicBezTo>
                  <a:cubicBezTo>
                    <a:pt x="954087" y="506655"/>
                    <a:pt x="954087" y="506655"/>
                    <a:pt x="954087" y="506655"/>
                  </a:cubicBezTo>
                  <a:cubicBezTo>
                    <a:pt x="954087" y="516589"/>
                    <a:pt x="948765" y="524994"/>
                    <a:pt x="940403" y="529579"/>
                  </a:cubicBezTo>
                  <a:cubicBezTo>
                    <a:pt x="888707" y="557852"/>
                    <a:pt x="823328" y="571606"/>
                    <a:pt x="741983" y="571606"/>
                  </a:cubicBezTo>
                  <a:cubicBezTo>
                    <a:pt x="651516" y="571606"/>
                    <a:pt x="551926" y="554795"/>
                    <a:pt x="455377" y="538749"/>
                  </a:cubicBezTo>
                  <a:cubicBezTo>
                    <a:pt x="301811" y="513533"/>
                    <a:pt x="142923" y="486788"/>
                    <a:pt x="34971" y="531107"/>
                  </a:cubicBezTo>
                  <a:cubicBezTo>
                    <a:pt x="27368" y="534164"/>
                    <a:pt x="18246" y="533400"/>
                    <a:pt x="11404" y="528051"/>
                  </a:cubicBezTo>
                  <a:cubicBezTo>
                    <a:pt x="4562" y="523466"/>
                    <a:pt x="0" y="515061"/>
                    <a:pt x="0" y="506655"/>
                  </a:cubicBezTo>
                  <a:cubicBezTo>
                    <a:pt x="0" y="51236"/>
                    <a:pt x="0" y="51236"/>
                    <a:pt x="0" y="51236"/>
                  </a:cubicBezTo>
                  <a:cubicBezTo>
                    <a:pt x="0" y="40538"/>
                    <a:pt x="6842" y="31369"/>
                    <a:pt x="15965" y="27548"/>
                  </a:cubicBezTo>
                  <a:cubicBezTo>
                    <a:pt x="76403" y="2714"/>
                    <a:pt x="148055" y="-2826"/>
                    <a:pt x="224743" y="1186"/>
                  </a:cubicBezTo>
                  <a:close/>
                </a:path>
              </a:pathLst>
            </a:custGeom>
            <a:grpFill/>
            <a:ln>
              <a:noFill/>
            </a:ln>
          </p:spPr>
          <p:txBody>
            <a:bodyPr vert="horz" wrap="square" lIns="91401" tIns="45700" rIns="91401" bIns="45700" numCol="1" anchor="t" anchorCtr="0" compatLnSpc="1">
              <a:prstTxWarp prst="textNoShape">
                <a:avLst/>
              </a:prstTxWarp>
              <a:noAutofit/>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9" name="Freeform 49"/>
            <p:cNvSpPr>
              <a:spLocks noChangeArrowheads="1"/>
            </p:cNvSpPr>
            <p:nvPr/>
          </p:nvSpPr>
          <p:spPr bwMode="auto">
            <a:xfrm>
              <a:off x="8304212" y="1196976"/>
              <a:ext cx="369888" cy="382588"/>
            </a:xfrm>
            <a:custGeom>
              <a:avLst/>
              <a:gdLst>
                <a:gd name="connsiteX0" fmla="*/ 184943 w 369888"/>
                <a:gd name="connsiteY0" fmla="*/ 20638 h 382588"/>
                <a:gd name="connsiteX1" fmla="*/ 20637 w 369888"/>
                <a:gd name="connsiteY1" fmla="*/ 190501 h 382588"/>
                <a:gd name="connsiteX2" fmla="*/ 184943 w 369888"/>
                <a:gd name="connsiteY2" fmla="*/ 360364 h 382588"/>
                <a:gd name="connsiteX3" fmla="*/ 349249 w 369888"/>
                <a:gd name="connsiteY3" fmla="*/ 190501 h 382588"/>
                <a:gd name="connsiteX4" fmla="*/ 184943 w 369888"/>
                <a:gd name="connsiteY4" fmla="*/ 20638 h 382588"/>
                <a:gd name="connsiteX5" fmla="*/ 184944 w 369888"/>
                <a:gd name="connsiteY5" fmla="*/ 0 h 382588"/>
                <a:gd name="connsiteX6" fmla="*/ 369888 w 369888"/>
                <a:gd name="connsiteY6" fmla="*/ 191294 h 382588"/>
                <a:gd name="connsiteX7" fmla="*/ 184944 w 369888"/>
                <a:gd name="connsiteY7" fmla="*/ 382588 h 382588"/>
                <a:gd name="connsiteX8" fmla="*/ 0 w 369888"/>
                <a:gd name="connsiteY8" fmla="*/ 191294 h 382588"/>
                <a:gd name="connsiteX9" fmla="*/ 184944 w 369888"/>
                <a:gd name="connsiteY9" fmla="*/ 0 h 38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9888" h="382588">
                  <a:moveTo>
                    <a:pt x="184943" y="20638"/>
                  </a:moveTo>
                  <a:cubicBezTo>
                    <a:pt x="94199" y="20638"/>
                    <a:pt x="20637" y="96688"/>
                    <a:pt x="20637" y="190501"/>
                  </a:cubicBezTo>
                  <a:cubicBezTo>
                    <a:pt x="20637" y="284314"/>
                    <a:pt x="94199" y="360364"/>
                    <a:pt x="184943" y="360364"/>
                  </a:cubicBezTo>
                  <a:cubicBezTo>
                    <a:pt x="275687" y="360364"/>
                    <a:pt x="349249" y="284314"/>
                    <a:pt x="349249" y="190501"/>
                  </a:cubicBezTo>
                  <a:cubicBezTo>
                    <a:pt x="349249" y="96688"/>
                    <a:pt x="275687" y="20638"/>
                    <a:pt x="184943" y="20638"/>
                  </a:cubicBezTo>
                  <a:close/>
                  <a:moveTo>
                    <a:pt x="184944" y="0"/>
                  </a:moveTo>
                  <a:cubicBezTo>
                    <a:pt x="287086" y="0"/>
                    <a:pt x="369888" y="85645"/>
                    <a:pt x="369888" y="191294"/>
                  </a:cubicBezTo>
                  <a:cubicBezTo>
                    <a:pt x="369888" y="296943"/>
                    <a:pt x="287086" y="382588"/>
                    <a:pt x="184944" y="382588"/>
                  </a:cubicBezTo>
                  <a:cubicBezTo>
                    <a:pt x="82802" y="382588"/>
                    <a:pt x="0" y="296943"/>
                    <a:pt x="0" y="191294"/>
                  </a:cubicBezTo>
                  <a:cubicBezTo>
                    <a:pt x="0" y="85645"/>
                    <a:pt x="82802" y="0"/>
                    <a:pt x="184944" y="0"/>
                  </a:cubicBezTo>
                  <a:close/>
                </a:path>
              </a:pathLst>
            </a:custGeom>
            <a:grpFill/>
            <a:ln>
              <a:noFill/>
            </a:ln>
          </p:spPr>
          <p:txBody>
            <a:bodyPr vert="horz" wrap="square" lIns="91401" tIns="45700" rIns="91401" bIns="45700" numCol="1" anchor="t" anchorCtr="0" compatLnSpc="1">
              <a:prstTxWarp prst="textNoShape">
                <a:avLst/>
              </a:prstTxWarp>
              <a:noAutofit/>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0" name="Freeform 50"/>
            <p:cNvSpPr>
              <a:spLocks noChangeArrowheads="1"/>
            </p:cNvSpPr>
            <p:nvPr/>
          </p:nvSpPr>
          <p:spPr bwMode="auto">
            <a:xfrm>
              <a:off x="8127999" y="1319214"/>
              <a:ext cx="85726" cy="84138"/>
            </a:xfrm>
            <a:custGeom>
              <a:avLst/>
              <a:gdLst>
                <a:gd name="connsiteX0" fmla="*/ 42069 w 85726"/>
                <a:gd name="connsiteY0" fmla="*/ 30162 h 84138"/>
                <a:gd name="connsiteX1" fmla="*/ 30163 w 85726"/>
                <a:gd name="connsiteY1" fmla="*/ 42069 h 84138"/>
                <a:gd name="connsiteX2" fmla="*/ 42069 w 85726"/>
                <a:gd name="connsiteY2" fmla="*/ 53976 h 84138"/>
                <a:gd name="connsiteX3" fmla="*/ 53975 w 85726"/>
                <a:gd name="connsiteY3" fmla="*/ 42069 h 84138"/>
                <a:gd name="connsiteX4" fmla="*/ 42069 w 85726"/>
                <a:gd name="connsiteY4" fmla="*/ 30162 h 84138"/>
                <a:gd name="connsiteX5" fmla="*/ 42863 w 85726"/>
                <a:gd name="connsiteY5" fmla="*/ 0 h 84138"/>
                <a:gd name="connsiteX6" fmla="*/ 85726 w 85726"/>
                <a:gd name="connsiteY6" fmla="*/ 42069 h 84138"/>
                <a:gd name="connsiteX7" fmla="*/ 42863 w 85726"/>
                <a:gd name="connsiteY7" fmla="*/ 84138 h 84138"/>
                <a:gd name="connsiteX8" fmla="*/ 0 w 85726"/>
                <a:gd name="connsiteY8" fmla="*/ 42069 h 84138"/>
                <a:gd name="connsiteX9" fmla="*/ 42863 w 85726"/>
                <a:gd name="connsiteY9" fmla="*/ 0 h 8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726" h="84138">
                  <a:moveTo>
                    <a:pt x="42069" y="30162"/>
                  </a:moveTo>
                  <a:cubicBezTo>
                    <a:pt x="35493" y="30162"/>
                    <a:pt x="30163" y="35493"/>
                    <a:pt x="30163" y="42069"/>
                  </a:cubicBezTo>
                  <a:cubicBezTo>
                    <a:pt x="30163" y="48645"/>
                    <a:pt x="35493" y="53976"/>
                    <a:pt x="42069" y="53976"/>
                  </a:cubicBezTo>
                  <a:cubicBezTo>
                    <a:pt x="48645" y="53976"/>
                    <a:pt x="53975" y="48645"/>
                    <a:pt x="53975" y="42069"/>
                  </a:cubicBezTo>
                  <a:cubicBezTo>
                    <a:pt x="53975" y="35493"/>
                    <a:pt x="48645" y="30162"/>
                    <a:pt x="42069" y="30162"/>
                  </a:cubicBezTo>
                  <a:close/>
                  <a:moveTo>
                    <a:pt x="42863" y="0"/>
                  </a:moveTo>
                  <a:cubicBezTo>
                    <a:pt x="66536" y="0"/>
                    <a:pt x="85726" y="18835"/>
                    <a:pt x="85726" y="42069"/>
                  </a:cubicBezTo>
                  <a:cubicBezTo>
                    <a:pt x="85726" y="65303"/>
                    <a:pt x="66536" y="84138"/>
                    <a:pt x="42863" y="84138"/>
                  </a:cubicBezTo>
                  <a:cubicBezTo>
                    <a:pt x="19190" y="84138"/>
                    <a:pt x="0" y="65303"/>
                    <a:pt x="0" y="42069"/>
                  </a:cubicBezTo>
                  <a:cubicBezTo>
                    <a:pt x="0" y="18835"/>
                    <a:pt x="19190" y="0"/>
                    <a:pt x="42863" y="0"/>
                  </a:cubicBezTo>
                  <a:close/>
                </a:path>
              </a:pathLst>
            </a:custGeom>
            <a:grpFill/>
            <a:ln>
              <a:noFill/>
            </a:ln>
          </p:spPr>
          <p:txBody>
            <a:bodyPr vert="horz" wrap="square" lIns="91401" tIns="45700" rIns="91401" bIns="45700" numCol="1" anchor="t" anchorCtr="0" compatLnSpc="1">
              <a:prstTxWarp prst="textNoShape">
                <a:avLst/>
              </a:prstTxWarp>
              <a:noAutofit/>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1" name="Freeform 51"/>
            <p:cNvSpPr>
              <a:spLocks noChangeArrowheads="1"/>
            </p:cNvSpPr>
            <p:nvPr/>
          </p:nvSpPr>
          <p:spPr bwMode="auto">
            <a:xfrm>
              <a:off x="8732837" y="1373188"/>
              <a:ext cx="85726" cy="85726"/>
            </a:xfrm>
            <a:custGeom>
              <a:avLst/>
              <a:gdLst>
                <a:gd name="connsiteX0" fmla="*/ 43656 w 85726"/>
                <a:gd name="connsiteY0" fmla="*/ 30163 h 85726"/>
                <a:gd name="connsiteX1" fmla="*/ 31750 w 85726"/>
                <a:gd name="connsiteY1" fmla="*/ 42863 h 85726"/>
                <a:gd name="connsiteX2" fmla="*/ 43656 w 85726"/>
                <a:gd name="connsiteY2" fmla="*/ 55563 h 85726"/>
                <a:gd name="connsiteX3" fmla="*/ 55562 w 85726"/>
                <a:gd name="connsiteY3" fmla="*/ 42863 h 85726"/>
                <a:gd name="connsiteX4" fmla="*/ 43656 w 85726"/>
                <a:gd name="connsiteY4" fmla="*/ 30163 h 85726"/>
                <a:gd name="connsiteX5" fmla="*/ 42863 w 85726"/>
                <a:gd name="connsiteY5" fmla="*/ 0 h 85726"/>
                <a:gd name="connsiteX6" fmla="*/ 85726 w 85726"/>
                <a:gd name="connsiteY6" fmla="*/ 42863 h 85726"/>
                <a:gd name="connsiteX7" fmla="*/ 42863 w 85726"/>
                <a:gd name="connsiteY7" fmla="*/ 85726 h 85726"/>
                <a:gd name="connsiteX8" fmla="*/ 0 w 85726"/>
                <a:gd name="connsiteY8" fmla="*/ 42863 h 85726"/>
                <a:gd name="connsiteX9" fmla="*/ 42863 w 85726"/>
                <a:gd name="connsiteY9" fmla="*/ 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726" h="85726">
                  <a:moveTo>
                    <a:pt x="43656" y="30163"/>
                  </a:moveTo>
                  <a:cubicBezTo>
                    <a:pt x="37080" y="30163"/>
                    <a:pt x="31750" y="35849"/>
                    <a:pt x="31750" y="42863"/>
                  </a:cubicBezTo>
                  <a:cubicBezTo>
                    <a:pt x="31750" y="49877"/>
                    <a:pt x="37080" y="55563"/>
                    <a:pt x="43656" y="55563"/>
                  </a:cubicBezTo>
                  <a:cubicBezTo>
                    <a:pt x="50232" y="55563"/>
                    <a:pt x="55562" y="49877"/>
                    <a:pt x="55562" y="42863"/>
                  </a:cubicBezTo>
                  <a:cubicBezTo>
                    <a:pt x="55562" y="35849"/>
                    <a:pt x="50232" y="30163"/>
                    <a:pt x="43656" y="30163"/>
                  </a:cubicBezTo>
                  <a:close/>
                  <a:moveTo>
                    <a:pt x="42863" y="0"/>
                  </a:moveTo>
                  <a:cubicBezTo>
                    <a:pt x="66536" y="0"/>
                    <a:pt x="85726" y="19190"/>
                    <a:pt x="85726" y="42863"/>
                  </a:cubicBezTo>
                  <a:cubicBezTo>
                    <a:pt x="85726" y="66536"/>
                    <a:pt x="66536" y="85726"/>
                    <a:pt x="42863" y="85726"/>
                  </a:cubicBezTo>
                  <a:cubicBezTo>
                    <a:pt x="19190" y="85726"/>
                    <a:pt x="0" y="66536"/>
                    <a:pt x="0" y="42863"/>
                  </a:cubicBezTo>
                  <a:cubicBezTo>
                    <a:pt x="0" y="19190"/>
                    <a:pt x="19190" y="0"/>
                    <a:pt x="42863" y="0"/>
                  </a:cubicBezTo>
                  <a:close/>
                </a:path>
              </a:pathLst>
            </a:custGeom>
            <a:grpFill/>
            <a:ln>
              <a:noFill/>
            </a:ln>
          </p:spPr>
          <p:txBody>
            <a:bodyPr vert="horz" wrap="square" lIns="91401" tIns="45700" rIns="91401" bIns="45700" numCol="1" anchor="t" anchorCtr="0" compatLnSpc="1">
              <a:prstTxWarp prst="textNoShape">
                <a:avLst/>
              </a:prstTxWarp>
              <a:noAutofit/>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2" name="Freeform 25"/>
            <p:cNvSpPr>
              <a:spLocks/>
            </p:cNvSpPr>
            <p:nvPr/>
          </p:nvSpPr>
          <p:spPr bwMode="auto">
            <a:xfrm>
              <a:off x="8426450" y="1285876"/>
              <a:ext cx="123825" cy="203200"/>
            </a:xfrm>
            <a:custGeom>
              <a:avLst/>
              <a:gdLst>
                <a:gd name="T0" fmla="*/ 108 w 163"/>
                <a:gd name="T1" fmla="*/ 266 h 266"/>
                <a:gd name="T2" fmla="*/ 64 w 163"/>
                <a:gd name="T3" fmla="*/ 266 h 266"/>
                <a:gd name="T4" fmla="*/ 64 w 163"/>
                <a:gd name="T5" fmla="*/ 238 h 266"/>
                <a:gd name="T6" fmla="*/ 13 w 163"/>
                <a:gd name="T7" fmla="*/ 226 h 266"/>
                <a:gd name="T8" fmla="*/ 11 w 163"/>
                <a:gd name="T9" fmla="*/ 224 h 266"/>
                <a:gd name="T10" fmla="*/ 11 w 163"/>
                <a:gd name="T11" fmla="*/ 158 h 266"/>
                <a:gd name="T12" fmla="*/ 19 w 163"/>
                <a:gd name="T13" fmla="*/ 165 h 266"/>
                <a:gd name="T14" fmla="*/ 72 w 163"/>
                <a:gd name="T15" fmla="*/ 184 h 266"/>
                <a:gd name="T16" fmla="*/ 72 w 163"/>
                <a:gd name="T17" fmla="*/ 184 h 266"/>
                <a:gd name="T18" fmla="*/ 76 w 163"/>
                <a:gd name="T19" fmla="*/ 184 h 266"/>
                <a:gd name="T20" fmla="*/ 84 w 163"/>
                <a:gd name="T21" fmla="*/ 179 h 266"/>
                <a:gd name="T22" fmla="*/ 82 w 163"/>
                <a:gd name="T23" fmla="*/ 169 h 266"/>
                <a:gd name="T24" fmla="*/ 81 w 163"/>
                <a:gd name="T25" fmla="*/ 169 h 266"/>
                <a:gd name="T26" fmla="*/ 81 w 163"/>
                <a:gd name="T27" fmla="*/ 169 h 266"/>
                <a:gd name="T28" fmla="*/ 64 w 163"/>
                <a:gd name="T29" fmla="*/ 160 h 266"/>
                <a:gd name="T30" fmla="*/ 10 w 163"/>
                <a:gd name="T31" fmla="*/ 79 h 266"/>
                <a:gd name="T32" fmla="*/ 64 w 163"/>
                <a:gd name="T33" fmla="*/ 30 h 266"/>
                <a:gd name="T34" fmla="*/ 64 w 163"/>
                <a:gd name="T35" fmla="*/ 0 h 266"/>
                <a:gd name="T36" fmla="*/ 108 w 163"/>
                <a:gd name="T37" fmla="*/ 0 h 266"/>
                <a:gd name="T38" fmla="*/ 108 w 163"/>
                <a:gd name="T39" fmla="*/ 27 h 266"/>
                <a:gd name="T40" fmla="*/ 146 w 163"/>
                <a:gd name="T41" fmla="*/ 34 h 266"/>
                <a:gd name="T42" fmla="*/ 149 w 163"/>
                <a:gd name="T43" fmla="*/ 35 h 266"/>
                <a:gd name="T44" fmla="*/ 149 w 163"/>
                <a:gd name="T45" fmla="*/ 98 h 266"/>
                <a:gd name="T46" fmla="*/ 142 w 163"/>
                <a:gd name="T47" fmla="*/ 94 h 266"/>
                <a:gd name="T48" fmla="*/ 94 w 163"/>
                <a:gd name="T49" fmla="*/ 80 h 266"/>
                <a:gd name="T50" fmla="*/ 84 w 163"/>
                <a:gd name="T51" fmla="*/ 82 h 266"/>
                <a:gd name="T52" fmla="*/ 84 w 163"/>
                <a:gd name="T53" fmla="*/ 82 h 266"/>
                <a:gd name="T54" fmla="*/ 84 w 163"/>
                <a:gd name="T55" fmla="*/ 82 h 266"/>
                <a:gd name="T56" fmla="*/ 80 w 163"/>
                <a:gd name="T57" fmla="*/ 87 h 266"/>
                <a:gd name="T58" fmla="*/ 83 w 163"/>
                <a:gd name="T59" fmla="*/ 94 h 266"/>
                <a:gd name="T60" fmla="*/ 83 w 163"/>
                <a:gd name="T61" fmla="*/ 95 h 266"/>
                <a:gd name="T62" fmla="*/ 84 w 163"/>
                <a:gd name="T63" fmla="*/ 96 h 266"/>
                <a:gd name="T64" fmla="*/ 100 w 163"/>
                <a:gd name="T65" fmla="*/ 104 h 266"/>
                <a:gd name="T66" fmla="*/ 158 w 163"/>
                <a:gd name="T67" fmla="*/ 176 h 266"/>
                <a:gd name="T68" fmla="*/ 108 w 163"/>
                <a:gd name="T69" fmla="*/ 233 h 266"/>
                <a:gd name="T70" fmla="*/ 108 w 163"/>
                <a:gd name="T71"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3" h="266">
                  <a:moveTo>
                    <a:pt x="108" y="266"/>
                  </a:moveTo>
                  <a:cubicBezTo>
                    <a:pt x="64" y="266"/>
                    <a:pt x="64" y="266"/>
                    <a:pt x="64" y="266"/>
                  </a:cubicBezTo>
                  <a:cubicBezTo>
                    <a:pt x="64" y="238"/>
                    <a:pt x="64" y="238"/>
                    <a:pt x="64" y="238"/>
                  </a:cubicBezTo>
                  <a:cubicBezTo>
                    <a:pt x="45" y="237"/>
                    <a:pt x="22" y="232"/>
                    <a:pt x="13" y="226"/>
                  </a:cubicBezTo>
                  <a:cubicBezTo>
                    <a:pt x="11" y="224"/>
                    <a:pt x="11" y="224"/>
                    <a:pt x="11" y="224"/>
                  </a:cubicBezTo>
                  <a:cubicBezTo>
                    <a:pt x="11" y="158"/>
                    <a:pt x="11" y="158"/>
                    <a:pt x="11" y="158"/>
                  </a:cubicBezTo>
                  <a:cubicBezTo>
                    <a:pt x="19" y="165"/>
                    <a:pt x="19" y="165"/>
                    <a:pt x="19" y="165"/>
                  </a:cubicBezTo>
                  <a:cubicBezTo>
                    <a:pt x="35" y="178"/>
                    <a:pt x="58" y="184"/>
                    <a:pt x="72" y="184"/>
                  </a:cubicBezTo>
                  <a:cubicBezTo>
                    <a:pt x="72" y="184"/>
                    <a:pt x="72" y="184"/>
                    <a:pt x="72" y="184"/>
                  </a:cubicBezTo>
                  <a:cubicBezTo>
                    <a:pt x="74" y="184"/>
                    <a:pt x="75" y="184"/>
                    <a:pt x="76" y="184"/>
                  </a:cubicBezTo>
                  <a:cubicBezTo>
                    <a:pt x="80" y="184"/>
                    <a:pt x="83" y="182"/>
                    <a:pt x="84" y="179"/>
                  </a:cubicBezTo>
                  <a:cubicBezTo>
                    <a:pt x="85" y="176"/>
                    <a:pt x="84" y="171"/>
                    <a:pt x="82" y="169"/>
                  </a:cubicBezTo>
                  <a:cubicBezTo>
                    <a:pt x="81" y="169"/>
                    <a:pt x="81" y="169"/>
                    <a:pt x="81" y="169"/>
                  </a:cubicBezTo>
                  <a:cubicBezTo>
                    <a:pt x="81" y="169"/>
                    <a:pt x="81" y="169"/>
                    <a:pt x="81" y="169"/>
                  </a:cubicBezTo>
                  <a:cubicBezTo>
                    <a:pt x="79" y="166"/>
                    <a:pt x="71" y="163"/>
                    <a:pt x="64" y="160"/>
                  </a:cubicBezTo>
                  <a:cubicBezTo>
                    <a:pt x="40" y="149"/>
                    <a:pt x="0" y="132"/>
                    <a:pt x="10" y="79"/>
                  </a:cubicBezTo>
                  <a:cubicBezTo>
                    <a:pt x="16" y="45"/>
                    <a:pt x="48" y="33"/>
                    <a:pt x="64" y="30"/>
                  </a:cubicBezTo>
                  <a:cubicBezTo>
                    <a:pt x="64" y="0"/>
                    <a:pt x="64" y="0"/>
                    <a:pt x="64" y="0"/>
                  </a:cubicBezTo>
                  <a:cubicBezTo>
                    <a:pt x="108" y="0"/>
                    <a:pt x="108" y="0"/>
                    <a:pt x="108" y="0"/>
                  </a:cubicBezTo>
                  <a:cubicBezTo>
                    <a:pt x="108" y="27"/>
                    <a:pt x="108" y="27"/>
                    <a:pt x="108" y="27"/>
                  </a:cubicBezTo>
                  <a:cubicBezTo>
                    <a:pt x="121" y="28"/>
                    <a:pt x="132" y="30"/>
                    <a:pt x="146" y="34"/>
                  </a:cubicBezTo>
                  <a:cubicBezTo>
                    <a:pt x="149" y="35"/>
                    <a:pt x="149" y="35"/>
                    <a:pt x="149" y="35"/>
                  </a:cubicBezTo>
                  <a:cubicBezTo>
                    <a:pt x="149" y="98"/>
                    <a:pt x="149" y="98"/>
                    <a:pt x="149" y="98"/>
                  </a:cubicBezTo>
                  <a:cubicBezTo>
                    <a:pt x="142" y="94"/>
                    <a:pt x="142" y="94"/>
                    <a:pt x="142" y="94"/>
                  </a:cubicBezTo>
                  <a:cubicBezTo>
                    <a:pt x="126" y="85"/>
                    <a:pt x="107" y="80"/>
                    <a:pt x="94" y="80"/>
                  </a:cubicBezTo>
                  <a:cubicBezTo>
                    <a:pt x="88" y="80"/>
                    <a:pt x="85" y="81"/>
                    <a:pt x="84" y="82"/>
                  </a:cubicBezTo>
                  <a:cubicBezTo>
                    <a:pt x="84" y="82"/>
                    <a:pt x="84" y="82"/>
                    <a:pt x="84" y="82"/>
                  </a:cubicBezTo>
                  <a:cubicBezTo>
                    <a:pt x="84" y="82"/>
                    <a:pt x="84" y="82"/>
                    <a:pt x="84" y="82"/>
                  </a:cubicBezTo>
                  <a:cubicBezTo>
                    <a:pt x="81" y="83"/>
                    <a:pt x="80" y="86"/>
                    <a:pt x="80" y="87"/>
                  </a:cubicBezTo>
                  <a:cubicBezTo>
                    <a:pt x="79" y="90"/>
                    <a:pt x="81" y="93"/>
                    <a:pt x="83" y="94"/>
                  </a:cubicBezTo>
                  <a:cubicBezTo>
                    <a:pt x="83" y="95"/>
                    <a:pt x="83" y="95"/>
                    <a:pt x="83" y="95"/>
                  </a:cubicBezTo>
                  <a:cubicBezTo>
                    <a:pt x="84" y="96"/>
                    <a:pt x="84" y="96"/>
                    <a:pt x="84" y="96"/>
                  </a:cubicBezTo>
                  <a:cubicBezTo>
                    <a:pt x="85" y="98"/>
                    <a:pt x="93" y="101"/>
                    <a:pt x="100" y="104"/>
                  </a:cubicBezTo>
                  <a:cubicBezTo>
                    <a:pt x="123" y="115"/>
                    <a:pt x="163" y="133"/>
                    <a:pt x="158" y="176"/>
                  </a:cubicBezTo>
                  <a:cubicBezTo>
                    <a:pt x="155" y="212"/>
                    <a:pt x="127" y="227"/>
                    <a:pt x="108" y="233"/>
                  </a:cubicBezTo>
                  <a:lnTo>
                    <a:pt x="108" y="266"/>
                  </a:lnTo>
                  <a:close/>
                </a:path>
              </a:pathLst>
            </a:custGeom>
            <a:grpFill/>
            <a:ln>
              <a:no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13" name="Freeform 81"/>
          <p:cNvSpPr>
            <a:spLocks/>
          </p:cNvSpPr>
          <p:nvPr/>
        </p:nvSpPr>
        <p:spPr bwMode="auto">
          <a:xfrm>
            <a:off x="479847" y="3144782"/>
            <a:ext cx="666090" cy="558178"/>
          </a:xfrm>
          <a:custGeom>
            <a:avLst/>
            <a:gdLst>
              <a:gd name="connsiteX0" fmla="*/ 3106738 w 3860800"/>
              <a:gd name="connsiteY0" fmla="*/ 2378076 h 3235326"/>
              <a:gd name="connsiteX1" fmla="*/ 3106738 w 3860800"/>
              <a:gd name="connsiteY1" fmla="*/ 2500368 h 3235326"/>
              <a:gd name="connsiteX2" fmla="*/ 3106738 w 3860800"/>
              <a:gd name="connsiteY2" fmla="*/ 3105985 h 3235326"/>
              <a:gd name="connsiteX3" fmla="*/ 3106738 w 3860800"/>
              <a:gd name="connsiteY3" fmla="*/ 3113088 h 3235326"/>
              <a:gd name="connsiteX4" fmla="*/ 3140285 w 3860800"/>
              <a:gd name="connsiteY4" fmla="*/ 3113088 h 3235326"/>
              <a:gd name="connsiteX5" fmla="*/ 3521711 w 3860800"/>
              <a:gd name="connsiteY5" fmla="*/ 3113088 h 3235326"/>
              <a:gd name="connsiteX6" fmla="*/ 3544888 w 3860800"/>
              <a:gd name="connsiteY6" fmla="*/ 3113088 h 3235326"/>
              <a:gd name="connsiteX7" fmla="*/ 3544888 w 3860800"/>
              <a:gd name="connsiteY7" fmla="*/ 3030483 h 3235326"/>
              <a:gd name="connsiteX8" fmla="*/ 3544888 w 3860800"/>
              <a:gd name="connsiteY8" fmla="*/ 2399498 h 3235326"/>
              <a:gd name="connsiteX9" fmla="*/ 3544888 w 3860800"/>
              <a:gd name="connsiteY9" fmla="*/ 2378076 h 3235326"/>
              <a:gd name="connsiteX10" fmla="*/ 3511994 w 3860800"/>
              <a:gd name="connsiteY10" fmla="*/ 2378076 h 3235326"/>
              <a:gd name="connsiteX11" fmla="*/ 3239128 w 3860800"/>
              <a:gd name="connsiteY11" fmla="*/ 2378076 h 3235326"/>
              <a:gd name="connsiteX12" fmla="*/ 2547938 w 3860800"/>
              <a:gd name="connsiteY12" fmla="*/ 2378076 h 3235326"/>
              <a:gd name="connsiteX13" fmla="*/ 2547938 w 3860800"/>
              <a:gd name="connsiteY13" fmla="*/ 2500368 h 3235326"/>
              <a:gd name="connsiteX14" fmla="*/ 2547938 w 3860800"/>
              <a:gd name="connsiteY14" fmla="*/ 3105985 h 3235326"/>
              <a:gd name="connsiteX15" fmla="*/ 2547938 w 3860800"/>
              <a:gd name="connsiteY15" fmla="*/ 3113088 h 3235326"/>
              <a:gd name="connsiteX16" fmla="*/ 2570012 w 3860800"/>
              <a:gd name="connsiteY16" fmla="*/ 3113088 h 3235326"/>
              <a:gd name="connsiteX17" fmla="*/ 2976020 w 3860800"/>
              <a:gd name="connsiteY17" fmla="*/ 3113088 h 3235326"/>
              <a:gd name="connsiteX18" fmla="*/ 2986088 w 3860800"/>
              <a:gd name="connsiteY18" fmla="*/ 3113088 h 3235326"/>
              <a:gd name="connsiteX19" fmla="*/ 2986088 w 3860800"/>
              <a:gd name="connsiteY19" fmla="*/ 3030483 h 3235326"/>
              <a:gd name="connsiteX20" fmla="*/ 2986088 w 3860800"/>
              <a:gd name="connsiteY20" fmla="*/ 2399498 h 3235326"/>
              <a:gd name="connsiteX21" fmla="*/ 2986088 w 3860800"/>
              <a:gd name="connsiteY21" fmla="*/ 2378076 h 3235326"/>
              <a:gd name="connsiteX22" fmla="*/ 2981036 w 3860800"/>
              <a:gd name="connsiteY22" fmla="*/ 2378076 h 3235326"/>
              <a:gd name="connsiteX23" fmla="*/ 2737309 w 3860800"/>
              <a:gd name="connsiteY23" fmla="*/ 2378076 h 3235326"/>
              <a:gd name="connsiteX24" fmla="*/ 1433513 w 3860800"/>
              <a:gd name="connsiteY24" fmla="*/ 2378076 h 3235326"/>
              <a:gd name="connsiteX25" fmla="*/ 1433513 w 3860800"/>
              <a:gd name="connsiteY25" fmla="*/ 2500368 h 3235326"/>
              <a:gd name="connsiteX26" fmla="*/ 1433513 w 3860800"/>
              <a:gd name="connsiteY26" fmla="*/ 3105985 h 3235326"/>
              <a:gd name="connsiteX27" fmla="*/ 1433513 w 3860800"/>
              <a:gd name="connsiteY27" fmla="*/ 3113088 h 3235326"/>
              <a:gd name="connsiteX28" fmla="*/ 1506818 w 3860800"/>
              <a:gd name="connsiteY28" fmla="*/ 3113088 h 3235326"/>
              <a:gd name="connsiteX29" fmla="*/ 2422556 w 3860800"/>
              <a:gd name="connsiteY29" fmla="*/ 3113088 h 3235326"/>
              <a:gd name="connsiteX30" fmla="*/ 2427288 w 3860800"/>
              <a:gd name="connsiteY30" fmla="*/ 3113088 h 3235326"/>
              <a:gd name="connsiteX31" fmla="*/ 2427288 w 3860800"/>
              <a:gd name="connsiteY31" fmla="*/ 3030483 h 3235326"/>
              <a:gd name="connsiteX32" fmla="*/ 2427288 w 3860800"/>
              <a:gd name="connsiteY32" fmla="*/ 2399498 h 3235326"/>
              <a:gd name="connsiteX33" fmla="*/ 2427288 w 3860800"/>
              <a:gd name="connsiteY33" fmla="*/ 2378076 h 3235326"/>
              <a:gd name="connsiteX34" fmla="*/ 2154466 w 3860800"/>
              <a:gd name="connsiteY34" fmla="*/ 2378076 h 3235326"/>
              <a:gd name="connsiteX35" fmla="*/ 1449180 w 3860800"/>
              <a:gd name="connsiteY35" fmla="*/ 2378076 h 3235326"/>
              <a:gd name="connsiteX36" fmla="*/ 874713 w 3860800"/>
              <a:gd name="connsiteY36" fmla="*/ 2378076 h 3235326"/>
              <a:gd name="connsiteX37" fmla="*/ 874713 w 3860800"/>
              <a:gd name="connsiteY37" fmla="*/ 2500368 h 3235326"/>
              <a:gd name="connsiteX38" fmla="*/ 874713 w 3860800"/>
              <a:gd name="connsiteY38" fmla="*/ 3105985 h 3235326"/>
              <a:gd name="connsiteX39" fmla="*/ 874713 w 3860800"/>
              <a:gd name="connsiteY39" fmla="*/ 3113088 h 3235326"/>
              <a:gd name="connsiteX40" fmla="*/ 1016915 w 3860800"/>
              <a:gd name="connsiteY40" fmla="*/ 3113088 h 3235326"/>
              <a:gd name="connsiteX41" fmla="*/ 1269766 w 3860800"/>
              <a:gd name="connsiteY41" fmla="*/ 3113088 h 3235326"/>
              <a:gd name="connsiteX42" fmla="*/ 1312863 w 3860800"/>
              <a:gd name="connsiteY42" fmla="*/ 3113088 h 3235326"/>
              <a:gd name="connsiteX43" fmla="*/ 1312863 w 3860800"/>
              <a:gd name="connsiteY43" fmla="*/ 3030483 h 3235326"/>
              <a:gd name="connsiteX44" fmla="*/ 1312863 w 3860800"/>
              <a:gd name="connsiteY44" fmla="*/ 2399498 h 3235326"/>
              <a:gd name="connsiteX45" fmla="*/ 1312863 w 3860800"/>
              <a:gd name="connsiteY45" fmla="*/ 2378076 h 3235326"/>
              <a:gd name="connsiteX46" fmla="*/ 1194863 w 3860800"/>
              <a:gd name="connsiteY46" fmla="*/ 2378076 h 3235326"/>
              <a:gd name="connsiteX47" fmla="*/ 973666 w 3860800"/>
              <a:gd name="connsiteY47" fmla="*/ 2378076 h 3235326"/>
              <a:gd name="connsiteX48" fmla="*/ 315913 w 3860800"/>
              <a:gd name="connsiteY48" fmla="*/ 2378076 h 3235326"/>
              <a:gd name="connsiteX49" fmla="*/ 315913 w 3860800"/>
              <a:gd name="connsiteY49" fmla="*/ 2500368 h 3235326"/>
              <a:gd name="connsiteX50" fmla="*/ 315913 w 3860800"/>
              <a:gd name="connsiteY50" fmla="*/ 3105985 h 3235326"/>
              <a:gd name="connsiteX51" fmla="*/ 315913 w 3860800"/>
              <a:gd name="connsiteY51" fmla="*/ 3113088 h 3235326"/>
              <a:gd name="connsiteX52" fmla="*/ 400470 w 3860800"/>
              <a:gd name="connsiteY52" fmla="*/ 3113088 h 3235326"/>
              <a:gd name="connsiteX53" fmla="*/ 718963 w 3860800"/>
              <a:gd name="connsiteY53" fmla="*/ 3113088 h 3235326"/>
              <a:gd name="connsiteX54" fmla="*/ 752475 w 3860800"/>
              <a:gd name="connsiteY54" fmla="*/ 3113088 h 3235326"/>
              <a:gd name="connsiteX55" fmla="*/ 752475 w 3860800"/>
              <a:gd name="connsiteY55" fmla="*/ 3030483 h 3235326"/>
              <a:gd name="connsiteX56" fmla="*/ 752475 w 3860800"/>
              <a:gd name="connsiteY56" fmla="*/ 2399498 h 3235326"/>
              <a:gd name="connsiteX57" fmla="*/ 752475 w 3860800"/>
              <a:gd name="connsiteY57" fmla="*/ 2378076 h 3235326"/>
              <a:gd name="connsiteX58" fmla="*/ 726266 w 3860800"/>
              <a:gd name="connsiteY58" fmla="*/ 2378076 h 3235326"/>
              <a:gd name="connsiteX59" fmla="*/ 341516 w 3860800"/>
              <a:gd name="connsiteY59" fmla="*/ 2378076 h 3235326"/>
              <a:gd name="connsiteX60" fmla="*/ 874713 w 3860800"/>
              <a:gd name="connsiteY60" fmla="*/ 1584326 h 3235326"/>
              <a:gd name="connsiteX61" fmla="*/ 874713 w 3860800"/>
              <a:gd name="connsiteY61" fmla="*/ 1693684 h 3235326"/>
              <a:gd name="connsiteX62" fmla="*/ 874713 w 3860800"/>
              <a:gd name="connsiteY62" fmla="*/ 2240195 h 3235326"/>
              <a:gd name="connsiteX63" fmla="*/ 874713 w 3860800"/>
              <a:gd name="connsiteY63" fmla="*/ 2255838 h 3235326"/>
              <a:gd name="connsiteX64" fmla="*/ 1016915 w 3860800"/>
              <a:gd name="connsiteY64" fmla="*/ 2255838 h 3235326"/>
              <a:gd name="connsiteX65" fmla="*/ 2895666 w 3860800"/>
              <a:gd name="connsiteY65" fmla="*/ 2255838 h 3235326"/>
              <a:gd name="connsiteX66" fmla="*/ 2986088 w 3860800"/>
              <a:gd name="connsiteY66" fmla="*/ 2255838 h 3235326"/>
              <a:gd name="connsiteX67" fmla="*/ 2986088 w 3860800"/>
              <a:gd name="connsiteY67" fmla="*/ 2152829 h 3235326"/>
              <a:gd name="connsiteX68" fmla="*/ 2986088 w 3860800"/>
              <a:gd name="connsiteY68" fmla="*/ 1606319 h 3235326"/>
              <a:gd name="connsiteX69" fmla="*/ 2986088 w 3860800"/>
              <a:gd name="connsiteY69" fmla="*/ 1584326 h 3235326"/>
              <a:gd name="connsiteX70" fmla="*/ 2978371 w 3860800"/>
              <a:gd name="connsiteY70" fmla="*/ 1584326 h 3235326"/>
              <a:gd name="connsiteX71" fmla="*/ 2764945 w 3860800"/>
              <a:gd name="connsiteY71" fmla="*/ 1584326 h 3235326"/>
              <a:gd name="connsiteX72" fmla="*/ 2760210 w 3860800"/>
              <a:gd name="connsiteY72" fmla="*/ 1584326 h 3235326"/>
              <a:gd name="connsiteX73" fmla="*/ 1105594 w 3860800"/>
              <a:gd name="connsiteY73" fmla="*/ 1584326 h 3235326"/>
              <a:gd name="connsiteX74" fmla="*/ 1095855 w 3860800"/>
              <a:gd name="connsiteY74" fmla="*/ 1584326 h 3235326"/>
              <a:gd name="connsiteX75" fmla="*/ 969898 w 3860800"/>
              <a:gd name="connsiteY75" fmla="*/ 1584326 h 3235326"/>
              <a:gd name="connsiteX76" fmla="*/ 1931920 w 3860800"/>
              <a:gd name="connsiteY76" fmla="*/ 748620 h 3235326"/>
              <a:gd name="connsiteX77" fmla="*/ 1172389 w 3860800"/>
              <a:gd name="connsiteY77" fmla="*/ 1367227 h 3235326"/>
              <a:gd name="connsiteX78" fmla="*/ 1162844 w 3860800"/>
              <a:gd name="connsiteY78" fmla="*/ 1462088 h 3235326"/>
              <a:gd name="connsiteX79" fmla="*/ 1304683 w 3860800"/>
              <a:gd name="connsiteY79" fmla="*/ 1462088 h 3235326"/>
              <a:gd name="connsiteX80" fmla="*/ 2585744 w 3860800"/>
              <a:gd name="connsiteY80" fmla="*/ 1462088 h 3235326"/>
              <a:gd name="connsiteX81" fmla="*/ 2697959 w 3860800"/>
              <a:gd name="connsiteY81" fmla="*/ 1462088 h 3235326"/>
              <a:gd name="connsiteX82" fmla="*/ 2688417 w 3860800"/>
              <a:gd name="connsiteY82" fmla="*/ 1367227 h 3235326"/>
              <a:gd name="connsiteX83" fmla="*/ 1931920 w 3860800"/>
              <a:gd name="connsiteY83" fmla="*/ 748620 h 3235326"/>
              <a:gd name="connsiteX84" fmla="*/ 1931988 w 3860800"/>
              <a:gd name="connsiteY84" fmla="*/ 0 h 3235326"/>
              <a:gd name="connsiteX85" fmla="*/ 1992313 w 3860800"/>
              <a:gd name="connsiteY85" fmla="*/ 60790 h 3235326"/>
              <a:gd name="connsiteX86" fmla="*/ 1992313 w 3860800"/>
              <a:gd name="connsiteY86" fmla="*/ 608656 h 3235326"/>
              <a:gd name="connsiteX87" fmla="*/ 1992313 w 3860800"/>
              <a:gd name="connsiteY87" fmla="*/ 630126 h 3235326"/>
              <a:gd name="connsiteX88" fmla="*/ 2023123 w 3860800"/>
              <a:gd name="connsiteY88" fmla="*/ 631689 h 3235326"/>
              <a:gd name="connsiteX89" fmla="*/ 2809716 w 3860800"/>
              <a:gd name="connsiteY89" fmla="*/ 1353778 h 3235326"/>
              <a:gd name="connsiteX90" fmla="*/ 2819945 w 3860800"/>
              <a:gd name="connsiteY90" fmla="*/ 1462088 h 3235326"/>
              <a:gd name="connsiteX91" fmla="*/ 2890904 w 3860800"/>
              <a:gd name="connsiteY91" fmla="*/ 1462088 h 3235326"/>
              <a:gd name="connsiteX92" fmla="*/ 3211071 w 3860800"/>
              <a:gd name="connsiteY92" fmla="*/ 1462088 h 3235326"/>
              <a:gd name="connsiteX93" fmla="*/ 3271838 w 3860800"/>
              <a:gd name="connsiteY93" fmla="*/ 1523207 h 3235326"/>
              <a:gd name="connsiteX94" fmla="*/ 3211071 w 3860800"/>
              <a:gd name="connsiteY94" fmla="*/ 1584326 h 3235326"/>
              <a:gd name="connsiteX95" fmla="*/ 3106738 w 3860800"/>
              <a:gd name="connsiteY95" fmla="*/ 1584326 h 3235326"/>
              <a:gd name="connsiteX96" fmla="*/ 3106738 w 3860800"/>
              <a:gd name="connsiteY96" fmla="*/ 1693684 h 3235326"/>
              <a:gd name="connsiteX97" fmla="*/ 3106738 w 3860800"/>
              <a:gd name="connsiteY97" fmla="*/ 2240195 h 3235326"/>
              <a:gd name="connsiteX98" fmla="*/ 3106738 w 3860800"/>
              <a:gd name="connsiteY98" fmla="*/ 2255838 h 3235326"/>
              <a:gd name="connsiteX99" fmla="*/ 3120573 w 3860800"/>
              <a:gd name="connsiteY99" fmla="*/ 2255838 h 3235326"/>
              <a:gd name="connsiteX100" fmla="*/ 3800048 w 3860800"/>
              <a:gd name="connsiteY100" fmla="*/ 2255838 h 3235326"/>
              <a:gd name="connsiteX101" fmla="*/ 3860800 w 3860800"/>
              <a:gd name="connsiteY101" fmla="*/ 2316957 h 3235326"/>
              <a:gd name="connsiteX102" fmla="*/ 3800048 w 3860800"/>
              <a:gd name="connsiteY102" fmla="*/ 2378076 h 3235326"/>
              <a:gd name="connsiteX103" fmla="*/ 3667126 w 3860800"/>
              <a:gd name="connsiteY103" fmla="*/ 2378076 h 3235326"/>
              <a:gd name="connsiteX104" fmla="*/ 3667126 w 3860800"/>
              <a:gd name="connsiteY104" fmla="*/ 2500368 h 3235326"/>
              <a:gd name="connsiteX105" fmla="*/ 3667126 w 3860800"/>
              <a:gd name="connsiteY105" fmla="*/ 3105985 h 3235326"/>
              <a:gd name="connsiteX106" fmla="*/ 3667126 w 3860800"/>
              <a:gd name="connsiteY106" fmla="*/ 3113088 h 3235326"/>
              <a:gd name="connsiteX107" fmla="*/ 3682625 w 3860800"/>
              <a:gd name="connsiteY107" fmla="*/ 3113088 h 3235326"/>
              <a:gd name="connsiteX108" fmla="*/ 3800048 w 3860800"/>
              <a:gd name="connsiteY108" fmla="*/ 3113088 h 3235326"/>
              <a:gd name="connsiteX109" fmla="*/ 3860800 w 3860800"/>
              <a:gd name="connsiteY109" fmla="*/ 3174207 h 3235326"/>
              <a:gd name="connsiteX110" fmla="*/ 3800048 w 3860800"/>
              <a:gd name="connsiteY110" fmla="*/ 3235326 h 3235326"/>
              <a:gd name="connsiteX111" fmla="*/ 60752 w 3860800"/>
              <a:gd name="connsiteY111" fmla="*/ 3235326 h 3235326"/>
              <a:gd name="connsiteX112" fmla="*/ 0 w 3860800"/>
              <a:gd name="connsiteY112" fmla="*/ 3174207 h 3235326"/>
              <a:gd name="connsiteX113" fmla="*/ 60752 w 3860800"/>
              <a:gd name="connsiteY113" fmla="*/ 3113088 h 3235326"/>
              <a:gd name="connsiteX114" fmla="*/ 193675 w 3860800"/>
              <a:gd name="connsiteY114" fmla="*/ 3113088 h 3235326"/>
              <a:gd name="connsiteX115" fmla="*/ 193675 w 3860800"/>
              <a:gd name="connsiteY115" fmla="*/ 3030483 h 3235326"/>
              <a:gd name="connsiteX116" fmla="*/ 193675 w 3860800"/>
              <a:gd name="connsiteY116" fmla="*/ 2399498 h 3235326"/>
              <a:gd name="connsiteX117" fmla="*/ 193675 w 3860800"/>
              <a:gd name="connsiteY117" fmla="*/ 2378076 h 3235326"/>
              <a:gd name="connsiteX118" fmla="*/ 179199 w 3860800"/>
              <a:gd name="connsiteY118" fmla="*/ 2378076 h 3235326"/>
              <a:gd name="connsiteX119" fmla="*/ 60752 w 3860800"/>
              <a:gd name="connsiteY119" fmla="*/ 2378076 h 3235326"/>
              <a:gd name="connsiteX120" fmla="*/ 0 w 3860800"/>
              <a:gd name="connsiteY120" fmla="*/ 2316957 h 3235326"/>
              <a:gd name="connsiteX121" fmla="*/ 60752 w 3860800"/>
              <a:gd name="connsiteY121" fmla="*/ 2255838 h 3235326"/>
              <a:gd name="connsiteX122" fmla="*/ 718963 w 3860800"/>
              <a:gd name="connsiteY122" fmla="*/ 2255838 h 3235326"/>
              <a:gd name="connsiteX123" fmla="*/ 752475 w 3860800"/>
              <a:gd name="connsiteY123" fmla="*/ 2255838 h 3235326"/>
              <a:gd name="connsiteX124" fmla="*/ 752475 w 3860800"/>
              <a:gd name="connsiteY124" fmla="*/ 2152829 h 3235326"/>
              <a:gd name="connsiteX125" fmla="*/ 752475 w 3860800"/>
              <a:gd name="connsiteY125" fmla="*/ 1606319 h 3235326"/>
              <a:gd name="connsiteX126" fmla="*/ 752475 w 3860800"/>
              <a:gd name="connsiteY126" fmla="*/ 1584326 h 3235326"/>
              <a:gd name="connsiteX127" fmla="*/ 727896 w 3860800"/>
              <a:gd name="connsiteY127" fmla="*/ 1584326 h 3235326"/>
              <a:gd name="connsiteX128" fmla="*/ 649730 w 3860800"/>
              <a:gd name="connsiteY128" fmla="*/ 1584326 h 3235326"/>
              <a:gd name="connsiteX129" fmla="*/ 588963 w 3860800"/>
              <a:gd name="connsiteY129" fmla="*/ 1523207 h 3235326"/>
              <a:gd name="connsiteX130" fmla="*/ 649730 w 3860800"/>
              <a:gd name="connsiteY130" fmla="*/ 1462088 h 3235326"/>
              <a:gd name="connsiteX131" fmla="*/ 882430 w 3860800"/>
              <a:gd name="connsiteY131" fmla="*/ 1462088 h 3235326"/>
              <a:gd name="connsiteX132" fmla="*/ 1040857 w 3860800"/>
              <a:gd name="connsiteY132" fmla="*/ 1462088 h 3235326"/>
              <a:gd name="connsiteX133" fmla="*/ 1051090 w 3860800"/>
              <a:gd name="connsiteY133" fmla="*/ 1353778 h 3235326"/>
              <a:gd name="connsiteX134" fmla="*/ 1840182 w 3860800"/>
              <a:gd name="connsiteY134" fmla="*/ 631689 h 3235326"/>
              <a:gd name="connsiteX135" fmla="*/ 1871663 w 3860800"/>
              <a:gd name="connsiteY135" fmla="*/ 630102 h 3235326"/>
              <a:gd name="connsiteX136" fmla="*/ 1871663 w 3860800"/>
              <a:gd name="connsiteY136" fmla="*/ 576708 h 3235326"/>
              <a:gd name="connsiteX137" fmla="*/ 1871663 w 3860800"/>
              <a:gd name="connsiteY137" fmla="*/ 60790 h 3235326"/>
              <a:gd name="connsiteX138" fmla="*/ 1931988 w 3860800"/>
              <a:gd name="connsiteY138" fmla="*/ 0 h 323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3860800" h="3235326">
                <a:moveTo>
                  <a:pt x="3106738" y="2378076"/>
                </a:moveTo>
                <a:lnTo>
                  <a:pt x="3106738" y="2500368"/>
                </a:lnTo>
                <a:cubicBezTo>
                  <a:pt x="3106738" y="2859903"/>
                  <a:pt x="3106738" y="3027686"/>
                  <a:pt x="3106738" y="3105985"/>
                </a:cubicBezTo>
                <a:lnTo>
                  <a:pt x="3106738" y="3113088"/>
                </a:lnTo>
                <a:lnTo>
                  <a:pt x="3140285" y="3113088"/>
                </a:lnTo>
                <a:cubicBezTo>
                  <a:pt x="3305226" y="3113088"/>
                  <a:pt x="3428932" y="3113088"/>
                  <a:pt x="3521711" y="3113088"/>
                </a:cubicBezTo>
                <a:lnTo>
                  <a:pt x="3544888" y="3113088"/>
                </a:lnTo>
                <a:lnTo>
                  <a:pt x="3544888" y="3030483"/>
                </a:lnTo>
                <a:cubicBezTo>
                  <a:pt x="3544888" y="2626005"/>
                  <a:pt x="3544888" y="2464214"/>
                  <a:pt x="3544888" y="2399498"/>
                </a:cubicBezTo>
                <a:lnTo>
                  <a:pt x="3544888" y="2378076"/>
                </a:lnTo>
                <a:lnTo>
                  <a:pt x="3511994" y="2378076"/>
                </a:lnTo>
                <a:cubicBezTo>
                  <a:pt x="3418530" y="2378076"/>
                  <a:pt x="3327598" y="2378076"/>
                  <a:pt x="3239128" y="2378076"/>
                </a:cubicBezTo>
                <a:close/>
                <a:moveTo>
                  <a:pt x="2547938" y="2378076"/>
                </a:moveTo>
                <a:lnTo>
                  <a:pt x="2547938" y="2500368"/>
                </a:lnTo>
                <a:cubicBezTo>
                  <a:pt x="2547938" y="2859903"/>
                  <a:pt x="2547938" y="3027686"/>
                  <a:pt x="2547938" y="3105985"/>
                </a:cubicBezTo>
                <a:lnTo>
                  <a:pt x="2547938" y="3113088"/>
                </a:lnTo>
                <a:lnTo>
                  <a:pt x="2570012" y="3113088"/>
                </a:lnTo>
                <a:cubicBezTo>
                  <a:pt x="2723767" y="3113088"/>
                  <a:pt x="2858302" y="3113088"/>
                  <a:pt x="2976020" y="3113088"/>
                </a:cubicBezTo>
                <a:lnTo>
                  <a:pt x="2986088" y="3113088"/>
                </a:lnTo>
                <a:lnTo>
                  <a:pt x="2986088" y="3030483"/>
                </a:lnTo>
                <a:cubicBezTo>
                  <a:pt x="2986088" y="2626005"/>
                  <a:pt x="2986088" y="2464214"/>
                  <a:pt x="2986088" y="2399498"/>
                </a:cubicBezTo>
                <a:lnTo>
                  <a:pt x="2986088" y="2378076"/>
                </a:lnTo>
                <a:lnTo>
                  <a:pt x="2981036" y="2378076"/>
                </a:lnTo>
                <a:cubicBezTo>
                  <a:pt x="2897422" y="2378076"/>
                  <a:pt x="2816203" y="2378076"/>
                  <a:pt x="2737309" y="2378076"/>
                </a:cubicBezTo>
                <a:close/>
                <a:moveTo>
                  <a:pt x="1433513" y="2378076"/>
                </a:moveTo>
                <a:lnTo>
                  <a:pt x="1433513" y="2500368"/>
                </a:lnTo>
                <a:cubicBezTo>
                  <a:pt x="1433513" y="2859903"/>
                  <a:pt x="1433513" y="3027686"/>
                  <a:pt x="1433513" y="3105985"/>
                </a:cubicBezTo>
                <a:lnTo>
                  <a:pt x="1433513" y="3113088"/>
                </a:lnTo>
                <a:lnTo>
                  <a:pt x="1506818" y="3113088"/>
                </a:lnTo>
                <a:cubicBezTo>
                  <a:pt x="1865135" y="3113088"/>
                  <a:pt x="2167465" y="3113088"/>
                  <a:pt x="2422556" y="3113088"/>
                </a:cubicBezTo>
                <a:lnTo>
                  <a:pt x="2427288" y="3113088"/>
                </a:lnTo>
                <a:lnTo>
                  <a:pt x="2427288" y="3030483"/>
                </a:lnTo>
                <a:cubicBezTo>
                  <a:pt x="2427288" y="2626005"/>
                  <a:pt x="2427288" y="2464214"/>
                  <a:pt x="2427288" y="2399498"/>
                </a:cubicBezTo>
                <a:lnTo>
                  <a:pt x="2427288" y="2378076"/>
                </a:lnTo>
                <a:lnTo>
                  <a:pt x="2154466" y="2378076"/>
                </a:lnTo>
                <a:cubicBezTo>
                  <a:pt x="1886550" y="2378076"/>
                  <a:pt x="1652917" y="2378076"/>
                  <a:pt x="1449180" y="2378076"/>
                </a:cubicBezTo>
                <a:close/>
                <a:moveTo>
                  <a:pt x="874713" y="2378076"/>
                </a:moveTo>
                <a:lnTo>
                  <a:pt x="874713" y="2500368"/>
                </a:lnTo>
                <a:cubicBezTo>
                  <a:pt x="874713" y="2859903"/>
                  <a:pt x="874713" y="3027686"/>
                  <a:pt x="874713" y="3105985"/>
                </a:cubicBezTo>
                <a:lnTo>
                  <a:pt x="874713" y="3113088"/>
                </a:lnTo>
                <a:lnTo>
                  <a:pt x="1016915" y="3113088"/>
                </a:lnTo>
                <a:cubicBezTo>
                  <a:pt x="1103889" y="3113088"/>
                  <a:pt x="1188144" y="3113088"/>
                  <a:pt x="1269766" y="3113088"/>
                </a:cubicBezTo>
                <a:lnTo>
                  <a:pt x="1312863" y="3113088"/>
                </a:lnTo>
                <a:lnTo>
                  <a:pt x="1312863" y="3030483"/>
                </a:lnTo>
                <a:cubicBezTo>
                  <a:pt x="1312863" y="2626005"/>
                  <a:pt x="1312863" y="2464214"/>
                  <a:pt x="1312863" y="2399498"/>
                </a:cubicBezTo>
                <a:lnTo>
                  <a:pt x="1312863" y="2378076"/>
                </a:lnTo>
                <a:lnTo>
                  <a:pt x="1194863" y="2378076"/>
                </a:lnTo>
                <a:cubicBezTo>
                  <a:pt x="1115739" y="2378076"/>
                  <a:pt x="1042135" y="2378076"/>
                  <a:pt x="973666" y="2378076"/>
                </a:cubicBezTo>
                <a:close/>
                <a:moveTo>
                  <a:pt x="315913" y="2378076"/>
                </a:moveTo>
                <a:lnTo>
                  <a:pt x="315913" y="2500368"/>
                </a:lnTo>
                <a:cubicBezTo>
                  <a:pt x="315913" y="2859903"/>
                  <a:pt x="315913" y="3027686"/>
                  <a:pt x="315913" y="3105985"/>
                </a:cubicBezTo>
                <a:lnTo>
                  <a:pt x="315913" y="3113088"/>
                </a:lnTo>
                <a:lnTo>
                  <a:pt x="400470" y="3113088"/>
                </a:lnTo>
                <a:cubicBezTo>
                  <a:pt x="510134" y="3113088"/>
                  <a:pt x="616260" y="3113088"/>
                  <a:pt x="718963" y="3113088"/>
                </a:cubicBezTo>
                <a:lnTo>
                  <a:pt x="752475" y="3113088"/>
                </a:lnTo>
                <a:lnTo>
                  <a:pt x="752475" y="3030483"/>
                </a:lnTo>
                <a:cubicBezTo>
                  <a:pt x="752475" y="2626005"/>
                  <a:pt x="752475" y="2464214"/>
                  <a:pt x="752475" y="2399498"/>
                </a:cubicBezTo>
                <a:lnTo>
                  <a:pt x="752475" y="2378076"/>
                </a:lnTo>
                <a:lnTo>
                  <a:pt x="726266" y="2378076"/>
                </a:lnTo>
                <a:cubicBezTo>
                  <a:pt x="559888" y="2378076"/>
                  <a:pt x="435104" y="2378076"/>
                  <a:pt x="341516" y="2378076"/>
                </a:cubicBezTo>
                <a:close/>
                <a:moveTo>
                  <a:pt x="874713" y="1584326"/>
                </a:moveTo>
                <a:lnTo>
                  <a:pt x="874713" y="1693684"/>
                </a:lnTo>
                <a:cubicBezTo>
                  <a:pt x="874713" y="2044012"/>
                  <a:pt x="874713" y="2184143"/>
                  <a:pt x="874713" y="2240195"/>
                </a:cubicBezTo>
                <a:lnTo>
                  <a:pt x="874713" y="2255838"/>
                </a:lnTo>
                <a:lnTo>
                  <a:pt x="1016915" y="2255838"/>
                </a:lnTo>
                <a:cubicBezTo>
                  <a:pt x="1886645" y="2255838"/>
                  <a:pt x="2484583" y="2255838"/>
                  <a:pt x="2895666" y="2255838"/>
                </a:cubicBezTo>
                <a:lnTo>
                  <a:pt x="2986088" y="2255838"/>
                </a:lnTo>
                <a:lnTo>
                  <a:pt x="2986088" y="2152829"/>
                </a:lnTo>
                <a:cubicBezTo>
                  <a:pt x="2986088" y="1802502"/>
                  <a:pt x="2986088" y="1662371"/>
                  <a:pt x="2986088" y="1606319"/>
                </a:cubicBezTo>
                <a:lnTo>
                  <a:pt x="2986088" y="1584326"/>
                </a:lnTo>
                <a:lnTo>
                  <a:pt x="2978371" y="1584326"/>
                </a:lnTo>
                <a:lnTo>
                  <a:pt x="2764945" y="1584326"/>
                </a:lnTo>
                <a:lnTo>
                  <a:pt x="2760210" y="1584326"/>
                </a:lnTo>
                <a:cubicBezTo>
                  <a:pt x="1916019" y="1584326"/>
                  <a:pt x="1409503" y="1584326"/>
                  <a:pt x="1105594" y="1584326"/>
                </a:cubicBezTo>
                <a:lnTo>
                  <a:pt x="1095855" y="1584326"/>
                </a:lnTo>
                <a:lnTo>
                  <a:pt x="969898" y="1584326"/>
                </a:lnTo>
                <a:close/>
                <a:moveTo>
                  <a:pt x="1931920" y="748620"/>
                </a:moveTo>
                <a:cubicBezTo>
                  <a:pt x="1556831" y="748620"/>
                  <a:pt x="1244589" y="1013862"/>
                  <a:pt x="1172389" y="1367227"/>
                </a:cubicBezTo>
                <a:lnTo>
                  <a:pt x="1162844" y="1462088"/>
                </a:lnTo>
                <a:lnTo>
                  <a:pt x="1304683" y="1462088"/>
                </a:lnTo>
                <a:cubicBezTo>
                  <a:pt x="1896321" y="1462088"/>
                  <a:pt x="2304347" y="1462088"/>
                  <a:pt x="2585744" y="1462088"/>
                </a:cubicBezTo>
                <a:lnTo>
                  <a:pt x="2697959" y="1462088"/>
                </a:lnTo>
                <a:lnTo>
                  <a:pt x="2688417" y="1367227"/>
                </a:lnTo>
                <a:cubicBezTo>
                  <a:pt x="2616259" y="1013862"/>
                  <a:pt x="2304350" y="748620"/>
                  <a:pt x="1931920" y="748620"/>
                </a:cubicBezTo>
                <a:close/>
                <a:moveTo>
                  <a:pt x="1931988" y="0"/>
                </a:moveTo>
                <a:cubicBezTo>
                  <a:pt x="1965167" y="0"/>
                  <a:pt x="1992313" y="27355"/>
                  <a:pt x="1992313" y="60790"/>
                </a:cubicBezTo>
                <a:cubicBezTo>
                  <a:pt x="1992313" y="373856"/>
                  <a:pt x="1992313" y="530390"/>
                  <a:pt x="1992313" y="608656"/>
                </a:cubicBezTo>
                <a:lnTo>
                  <a:pt x="1992313" y="630126"/>
                </a:lnTo>
                <a:lnTo>
                  <a:pt x="2023123" y="631689"/>
                </a:lnTo>
                <a:cubicBezTo>
                  <a:pt x="2416796" y="671838"/>
                  <a:pt x="2736053" y="969009"/>
                  <a:pt x="2809716" y="1353778"/>
                </a:cubicBezTo>
                <a:lnTo>
                  <a:pt x="2819945" y="1462088"/>
                </a:lnTo>
                <a:lnTo>
                  <a:pt x="2890904" y="1462088"/>
                </a:lnTo>
                <a:cubicBezTo>
                  <a:pt x="3211071" y="1462088"/>
                  <a:pt x="3211071" y="1462088"/>
                  <a:pt x="3211071" y="1462088"/>
                </a:cubicBezTo>
                <a:cubicBezTo>
                  <a:pt x="3244493" y="1462088"/>
                  <a:pt x="3271838" y="1489592"/>
                  <a:pt x="3271838" y="1523207"/>
                </a:cubicBezTo>
                <a:cubicBezTo>
                  <a:pt x="3271838" y="1556823"/>
                  <a:pt x="3244493" y="1584326"/>
                  <a:pt x="3211071" y="1584326"/>
                </a:cubicBezTo>
                <a:lnTo>
                  <a:pt x="3106738" y="1584326"/>
                </a:lnTo>
                <a:lnTo>
                  <a:pt x="3106738" y="1693684"/>
                </a:lnTo>
                <a:cubicBezTo>
                  <a:pt x="3106738" y="2044012"/>
                  <a:pt x="3106738" y="2184143"/>
                  <a:pt x="3106738" y="2240195"/>
                </a:cubicBezTo>
                <a:lnTo>
                  <a:pt x="3106738" y="2255838"/>
                </a:lnTo>
                <a:lnTo>
                  <a:pt x="3120573" y="2255838"/>
                </a:lnTo>
                <a:cubicBezTo>
                  <a:pt x="3800048" y="2255838"/>
                  <a:pt x="3800048" y="2255838"/>
                  <a:pt x="3800048" y="2255838"/>
                </a:cubicBezTo>
                <a:cubicBezTo>
                  <a:pt x="3833462" y="2255838"/>
                  <a:pt x="3860800" y="2283342"/>
                  <a:pt x="3860800" y="2316957"/>
                </a:cubicBezTo>
                <a:cubicBezTo>
                  <a:pt x="3860800" y="2350573"/>
                  <a:pt x="3833462" y="2378076"/>
                  <a:pt x="3800048" y="2378076"/>
                </a:cubicBezTo>
                <a:lnTo>
                  <a:pt x="3667126" y="2378076"/>
                </a:lnTo>
                <a:lnTo>
                  <a:pt x="3667126" y="2500368"/>
                </a:lnTo>
                <a:cubicBezTo>
                  <a:pt x="3667126" y="2859903"/>
                  <a:pt x="3667126" y="3027686"/>
                  <a:pt x="3667126" y="3105985"/>
                </a:cubicBezTo>
                <a:lnTo>
                  <a:pt x="3667126" y="3113088"/>
                </a:lnTo>
                <a:lnTo>
                  <a:pt x="3682625" y="3113088"/>
                </a:lnTo>
                <a:cubicBezTo>
                  <a:pt x="3800048" y="3113088"/>
                  <a:pt x="3800048" y="3113088"/>
                  <a:pt x="3800048" y="3113088"/>
                </a:cubicBezTo>
                <a:cubicBezTo>
                  <a:pt x="3833462" y="3113088"/>
                  <a:pt x="3860800" y="3140592"/>
                  <a:pt x="3860800" y="3174207"/>
                </a:cubicBezTo>
                <a:cubicBezTo>
                  <a:pt x="3860800" y="3207823"/>
                  <a:pt x="3833462" y="3235326"/>
                  <a:pt x="3800048" y="3235326"/>
                </a:cubicBezTo>
                <a:cubicBezTo>
                  <a:pt x="60752" y="3235326"/>
                  <a:pt x="60752" y="3235326"/>
                  <a:pt x="60752" y="3235326"/>
                </a:cubicBezTo>
                <a:cubicBezTo>
                  <a:pt x="27338" y="3235326"/>
                  <a:pt x="0" y="3207823"/>
                  <a:pt x="0" y="3174207"/>
                </a:cubicBezTo>
                <a:cubicBezTo>
                  <a:pt x="0" y="3140592"/>
                  <a:pt x="27338" y="3113088"/>
                  <a:pt x="60752" y="3113088"/>
                </a:cubicBezTo>
                <a:lnTo>
                  <a:pt x="193675" y="3113088"/>
                </a:lnTo>
                <a:lnTo>
                  <a:pt x="193675" y="3030483"/>
                </a:lnTo>
                <a:cubicBezTo>
                  <a:pt x="193675" y="2626005"/>
                  <a:pt x="193675" y="2464214"/>
                  <a:pt x="193675" y="2399498"/>
                </a:cubicBezTo>
                <a:lnTo>
                  <a:pt x="193675" y="2378076"/>
                </a:lnTo>
                <a:lnTo>
                  <a:pt x="179199" y="2378076"/>
                </a:lnTo>
                <a:cubicBezTo>
                  <a:pt x="60752" y="2378076"/>
                  <a:pt x="60752" y="2378076"/>
                  <a:pt x="60752" y="2378076"/>
                </a:cubicBezTo>
                <a:cubicBezTo>
                  <a:pt x="27338" y="2378076"/>
                  <a:pt x="0" y="2350573"/>
                  <a:pt x="0" y="2316957"/>
                </a:cubicBezTo>
                <a:cubicBezTo>
                  <a:pt x="0" y="2283342"/>
                  <a:pt x="27338" y="2255838"/>
                  <a:pt x="60752" y="2255838"/>
                </a:cubicBezTo>
                <a:cubicBezTo>
                  <a:pt x="294458" y="2255838"/>
                  <a:pt x="513557" y="2255838"/>
                  <a:pt x="718963" y="2255838"/>
                </a:cubicBezTo>
                <a:lnTo>
                  <a:pt x="752475" y="2255838"/>
                </a:lnTo>
                <a:lnTo>
                  <a:pt x="752475" y="2152829"/>
                </a:lnTo>
                <a:cubicBezTo>
                  <a:pt x="752475" y="1802502"/>
                  <a:pt x="752475" y="1662371"/>
                  <a:pt x="752475" y="1606319"/>
                </a:cubicBezTo>
                <a:lnTo>
                  <a:pt x="752475" y="1584326"/>
                </a:lnTo>
                <a:lnTo>
                  <a:pt x="727896" y="1584326"/>
                </a:lnTo>
                <a:cubicBezTo>
                  <a:pt x="649730" y="1584326"/>
                  <a:pt x="649730" y="1584326"/>
                  <a:pt x="649730" y="1584326"/>
                </a:cubicBezTo>
                <a:cubicBezTo>
                  <a:pt x="616308" y="1584326"/>
                  <a:pt x="588963" y="1556823"/>
                  <a:pt x="588963" y="1523207"/>
                </a:cubicBezTo>
                <a:cubicBezTo>
                  <a:pt x="588963" y="1489592"/>
                  <a:pt x="616308" y="1462088"/>
                  <a:pt x="649730" y="1462088"/>
                </a:cubicBezTo>
                <a:cubicBezTo>
                  <a:pt x="729772" y="1462088"/>
                  <a:pt x="807313" y="1462088"/>
                  <a:pt x="882430" y="1462088"/>
                </a:cubicBezTo>
                <a:lnTo>
                  <a:pt x="1040857" y="1462088"/>
                </a:lnTo>
                <a:lnTo>
                  <a:pt x="1051090" y="1353778"/>
                </a:lnTo>
                <a:cubicBezTo>
                  <a:pt x="1124787" y="969009"/>
                  <a:pt x="1444317" y="671838"/>
                  <a:pt x="1840182" y="631689"/>
                </a:cubicBezTo>
                <a:lnTo>
                  <a:pt x="1871663" y="630102"/>
                </a:lnTo>
                <a:lnTo>
                  <a:pt x="1871663" y="576708"/>
                </a:lnTo>
                <a:cubicBezTo>
                  <a:pt x="1871663" y="60790"/>
                  <a:pt x="1871663" y="60790"/>
                  <a:pt x="1871663" y="60790"/>
                </a:cubicBezTo>
                <a:cubicBezTo>
                  <a:pt x="1871663" y="27355"/>
                  <a:pt x="1898809" y="0"/>
                  <a:pt x="1931988" y="0"/>
                </a:cubicBezTo>
                <a:close/>
              </a:path>
            </a:pathLst>
          </a:custGeom>
          <a:solidFill>
            <a:schemeClr val="accent1"/>
          </a:solidFill>
          <a:ln>
            <a:noFill/>
          </a:ln>
        </p:spPr>
        <p:txBody>
          <a:bodyPr vert="horz" wrap="square" lIns="91401" tIns="45700" rIns="91401" bIns="45700" numCol="1" anchor="t" anchorCtr="0" compatLnSpc="1">
            <a:prstTxWarp prst="textNoShape">
              <a:avLst/>
            </a:prstTxWarp>
            <a:noAutofit/>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14" name="Group 113"/>
          <p:cNvGrpSpPr/>
          <p:nvPr/>
        </p:nvGrpSpPr>
        <p:grpSpPr>
          <a:xfrm>
            <a:off x="628775" y="5925984"/>
            <a:ext cx="401693" cy="417624"/>
            <a:chOff x="2893637" y="2387467"/>
            <a:chExt cx="4061662" cy="4222751"/>
          </a:xfrm>
          <a:solidFill>
            <a:schemeClr val="accent1"/>
          </a:solidFill>
        </p:grpSpPr>
        <p:sp>
          <p:nvSpPr>
            <p:cNvPr id="115" name="Freeform 75"/>
            <p:cNvSpPr>
              <a:spLocks/>
            </p:cNvSpPr>
            <p:nvPr/>
          </p:nvSpPr>
          <p:spPr bwMode="auto">
            <a:xfrm>
              <a:off x="2893637" y="2597638"/>
              <a:ext cx="4061662" cy="4012580"/>
            </a:xfrm>
            <a:custGeom>
              <a:avLst/>
              <a:gdLst>
                <a:gd name="connsiteX0" fmla="*/ 1424646 w 4061662"/>
                <a:gd name="connsiteY0" fmla="*/ 2245692 h 4012580"/>
                <a:gd name="connsiteX1" fmla="*/ 1402158 w 4061662"/>
                <a:gd name="connsiteY1" fmla="*/ 2253178 h 4012580"/>
                <a:gd name="connsiteX2" fmla="*/ 1315954 w 4061662"/>
                <a:gd name="connsiteY2" fmla="*/ 2290608 h 4012580"/>
                <a:gd name="connsiteX3" fmla="*/ 982382 w 4061662"/>
                <a:gd name="connsiteY3" fmla="*/ 2417870 h 4012580"/>
                <a:gd name="connsiteX4" fmla="*/ 720022 w 4061662"/>
                <a:gd name="connsiteY4" fmla="*/ 2518932 h 4012580"/>
                <a:gd name="connsiteX5" fmla="*/ 472653 w 4061662"/>
                <a:gd name="connsiteY5" fmla="*/ 2672395 h 4012580"/>
                <a:gd name="connsiteX6" fmla="*/ 251521 w 4061662"/>
                <a:gd name="connsiteY6" fmla="*/ 3031723 h 4012580"/>
                <a:gd name="connsiteX7" fmla="*/ 139081 w 4061662"/>
                <a:gd name="connsiteY7" fmla="*/ 3495856 h 4012580"/>
                <a:gd name="connsiteX8" fmla="*/ 225285 w 4061662"/>
                <a:gd name="connsiteY8" fmla="*/ 3668034 h 4012580"/>
                <a:gd name="connsiteX9" fmla="*/ 476401 w 4061662"/>
                <a:gd name="connsiteY9" fmla="*/ 3742894 h 4012580"/>
                <a:gd name="connsiteX10" fmla="*/ 483897 w 4061662"/>
                <a:gd name="connsiteY10" fmla="*/ 3742894 h 4012580"/>
                <a:gd name="connsiteX11" fmla="*/ 1046098 w 4061662"/>
                <a:gd name="connsiteY11" fmla="*/ 3825240 h 4012580"/>
                <a:gd name="connsiteX12" fmla="*/ 1402158 w 4061662"/>
                <a:gd name="connsiteY12" fmla="*/ 3855184 h 4012580"/>
                <a:gd name="connsiteX13" fmla="*/ 1642030 w 4061662"/>
                <a:gd name="connsiteY13" fmla="*/ 3870156 h 4012580"/>
                <a:gd name="connsiteX14" fmla="*/ 1750722 w 4061662"/>
                <a:gd name="connsiteY14" fmla="*/ 3873899 h 4012580"/>
                <a:gd name="connsiteX15" fmla="*/ 2294183 w 4061662"/>
                <a:gd name="connsiteY15" fmla="*/ 3877642 h 4012580"/>
                <a:gd name="connsiteX16" fmla="*/ 2305427 w 4061662"/>
                <a:gd name="connsiteY16" fmla="*/ 3877642 h 4012580"/>
                <a:gd name="connsiteX17" fmla="*/ 2312923 w 4061662"/>
                <a:gd name="connsiteY17" fmla="*/ 3877642 h 4012580"/>
                <a:gd name="connsiteX18" fmla="*/ 2365395 w 4061662"/>
                <a:gd name="connsiteY18" fmla="*/ 3873899 h 4012580"/>
                <a:gd name="connsiteX19" fmla="*/ 2432859 w 4061662"/>
                <a:gd name="connsiteY19" fmla="*/ 3866413 h 4012580"/>
                <a:gd name="connsiteX20" fmla="*/ 2657739 w 4061662"/>
                <a:gd name="connsiteY20" fmla="*/ 3855184 h 4012580"/>
                <a:gd name="connsiteX21" fmla="*/ 2721455 w 4061662"/>
                <a:gd name="connsiteY21" fmla="*/ 3851441 h 4012580"/>
                <a:gd name="connsiteX22" fmla="*/ 2998807 w 4061662"/>
                <a:gd name="connsiteY22" fmla="*/ 3828983 h 4012580"/>
                <a:gd name="connsiteX23" fmla="*/ 3534772 w 4061662"/>
                <a:gd name="connsiteY23" fmla="*/ 3750380 h 4012580"/>
                <a:gd name="connsiteX24" fmla="*/ 3564756 w 4061662"/>
                <a:gd name="connsiteY24" fmla="*/ 3746637 h 4012580"/>
                <a:gd name="connsiteX25" fmla="*/ 3845856 w 4061662"/>
                <a:gd name="connsiteY25" fmla="*/ 3664291 h 4012580"/>
                <a:gd name="connsiteX26" fmla="*/ 3928312 w 4061662"/>
                <a:gd name="connsiteY26" fmla="*/ 3533286 h 4012580"/>
                <a:gd name="connsiteX27" fmla="*/ 3928312 w 4061662"/>
                <a:gd name="connsiteY27" fmla="*/ 3522057 h 4012580"/>
                <a:gd name="connsiteX28" fmla="*/ 3920816 w 4061662"/>
                <a:gd name="connsiteY28" fmla="*/ 3488370 h 4012580"/>
                <a:gd name="connsiteX29" fmla="*/ 3748408 w 4061662"/>
                <a:gd name="connsiteY29" fmla="*/ 2896975 h 4012580"/>
                <a:gd name="connsiteX30" fmla="*/ 3542268 w 4061662"/>
                <a:gd name="connsiteY30" fmla="*/ 2627479 h 4012580"/>
                <a:gd name="connsiteX31" fmla="*/ 3261168 w 4061662"/>
                <a:gd name="connsiteY31" fmla="*/ 2485245 h 4012580"/>
                <a:gd name="connsiteX32" fmla="*/ 3249924 w 4061662"/>
                <a:gd name="connsiteY32" fmla="*/ 2481502 h 4012580"/>
                <a:gd name="connsiteX33" fmla="*/ 3066271 w 4061662"/>
                <a:gd name="connsiteY33" fmla="*/ 2414127 h 4012580"/>
                <a:gd name="connsiteX34" fmla="*/ 2668983 w 4061662"/>
                <a:gd name="connsiteY34" fmla="*/ 2253178 h 4012580"/>
                <a:gd name="connsiteX35" fmla="*/ 2638999 w 4061662"/>
                <a:gd name="connsiteY35" fmla="*/ 2249435 h 4012580"/>
                <a:gd name="connsiteX36" fmla="*/ 2631503 w 4061662"/>
                <a:gd name="connsiteY36" fmla="*/ 2256921 h 4012580"/>
                <a:gd name="connsiteX37" fmla="*/ 2552795 w 4061662"/>
                <a:gd name="connsiteY37" fmla="*/ 2354239 h 4012580"/>
                <a:gd name="connsiteX38" fmla="*/ 2530307 w 4061662"/>
                <a:gd name="connsiteY38" fmla="*/ 2372954 h 4012580"/>
                <a:gd name="connsiteX39" fmla="*/ 1473370 w 4061662"/>
                <a:gd name="connsiteY39" fmla="*/ 2313066 h 4012580"/>
                <a:gd name="connsiteX40" fmla="*/ 1432142 w 4061662"/>
                <a:gd name="connsiteY40" fmla="*/ 2256921 h 4012580"/>
                <a:gd name="connsiteX41" fmla="*/ 1424646 w 4061662"/>
                <a:gd name="connsiteY41" fmla="*/ 2245692 h 4012580"/>
                <a:gd name="connsiteX42" fmla="*/ 2631726 w 4061662"/>
                <a:gd name="connsiteY42" fmla="*/ 2112840 h 4012580"/>
                <a:gd name="connsiteX43" fmla="*/ 2727742 w 4061662"/>
                <a:gd name="connsiteY43" fmla="*/ 2133891 h 4012580"/>
                <a:gd name="connsiteX44" fmla="*/ 3109933 w 4061662"/>
                <a:gd name="connsiteY44" fmla="*/ 2287330 h 4012580"/>
                <a:gd name="connsiteX45" fmla="*/ 3297281 w 4061662"/>
                <a:gd name="connsiteY45" fmla="*/ 2358436 h 4012580"/>
                <a:gd name="connsiteX46" fmla="*/ 3308522 w 4061662"/>
                <a:gd name="connsiteY46" fmla="*/ 2362178 h 4012580"/>
                <a:gd name="connsiteX47" fmla="*/ 3623267 w 4061662"/>
                <a:gd name="connsiteY47" fmla="*/ 2523102 h 4012580"/>
                <a:gd name="connsiteX48" fmla="*/ 3866820 w 4061662"/>
                <a:gd name="connsiteY48" fmla="*/ 2833722 h 4012580"/>
                <a:gd name="connsiteX49" fmla="*/ 4054168 w 4061662"/>
                <a:gd name="connsiteY49" fmla="*/ 3473673 h 4012580"/>
                <a:gd name="connsiteX50" fmla="*/ 4057915 w 4061662"/>
                <a:gd name="connsiteY50" fmla="*/ 3499870 h 4012580"/>
                <a:gd name="connsiteX51" fmla="*/ 4061662 w 4061662"/>
                <a:gd name="connsiteY51" fmla="*/ 3511097 h 4012580"/>
                <a:gd name="connsiteX52" fmla="*/ 4061662 w 4061662"/>
                <a:gd name="connsiteY52" fmla="*/ 3522325 h 4012580"/>
                <a:gd name="connsiteX53" fmla="*/ 4061662 w 4061662"/>
                <a:gd name="connsiteY53" fmla="*/ 3533552 h 4012580"/>
                <a:gd name="connsiteX54" fmla="*/ 3908036 w 4061662"/>
                <a:gd name="connsiteY54" fmla="*/ 3784293 h 4012580"/>
                <a:gd name="connsiteX55" fmla="*/ 3589544 w 4061662"/>
                <a:gd name="connsiteY55" fmla="*/ 3877853 h 4012580"/>
                <a:gd name="connsiteX56" fmla="*/ 3559569 w 4061662"/>
                <a:gd name="connsiteY56" fmla="*/ 3885338 h 4012580"/>
                <a:gd name="connsiteX57" fmla="*/ 3012511 w 4061662"/>
                <a:gd name="connsiteY57" fmla="*/ 3963929 h 4012580"/>
                <a:gd name="connsiteX58" fmla="*/ 2727742 w 4061662"/>
                <a:gd name="connsiteY58" fmla="*/ 3986383 h 4012580"/>
                <a:gd name="connsiteX59" fmla="*/ 2664043 w 4061662"/>
                <a:gd name="connsiteY59" fmla="*/ 3990126 h 4012580"/>
                <a:gd name="connsiteX60" fmla="*/ 2442972 w 4061662"/>
                <a:gd name="connsiteY60" fmla="*/ 4001353 h 4012580"/>
                <a:gd name="connsiteX61" fmla="*/ 2371780 w 4061662"/>
                <a:gd name="connsiteY61" fmla="*/ 4008838 h 4012580"/>
                <a:gd name="connsiteX62" fmla="*/ 2315576 w 4061662"/>
                <a:gd name="connsiteY62" fmla="*/ 4012580 h 4012580"/>
                <a:gd name="connsiteX63" fmla="*/ 2304335 w 4061662"/>
                <a:gd name="connsiteY63" fmla="*/ 4012580 h 4012580"/>
                <a:gd name="connsiteX64" fmla="*/ 2296841 w 4061662"/>
                <a:gd name="connsiteY64" fmla="*/ 4012580 h 4012580"/>
                <a:gd name="connsiteX65" fmla="*/ 2293094 w 4061662"/>
                <a:gd name="connsiteY65" fmla="*/ 4012580 h 4012580"/>
                <a:gd name="connsiteX66" fmla="*/ 1746037 w 4061662"/>
                <a:gd name="connsiteY66" fmla="*/ 4008838 h 4012580"/>
                <a:gd name="connsiteX67" fmla="*/ 1633628 w 4061662"/>
                <a:gd name="connsiteY67" fmla="*/ 4005095 h 4012580"/>
                <a:gd name="connsiteX68" fmla="*/ 1393822 w 4061662"/>
                <a:gd name="connsiteY68" fmla="*/ 3990126 h 4012580"/>
                <a:gd name="connsiteX69" fmla="*/ 1034113 w 4061662"/>
                <a:gd name="connsiteY69" fmla="*/ 3960186 h 4012580"/>
                <a:gd name="connsiteX70" fmla="*/ 457080 w 4061662"/>
                <a:gd name="connsiteY70" fmla="*/ 3874111 h 4012580"/>
                <a:gd name="connsiteX71" fmla="*/ 449586 w 4061662"/>
                <a:gd name="connsiteY71" fmla="*/ 3874111 h 4012580"/>
                <a:gd name="connsiteX72" fmla="*/ 161070 w 4061662"/>
                <a:gd name="connsiteY72" fmla="*/ 3788036 h 4012580"/>
                <a:gd name="connsiteX73" fmla="*/ 3697 w 4061662"/>
                <a:gd name="connsiteY73" fmla="*/ 3481158 h 4012580"/>
                <a:gd name="connsiteX74" fmla="*/ 127347 w 4061662"/>
                <a:gd name="connsiteY74" fmla="*/ 2983418 h 4012580"/>
                <a:gd name="connsiteX75" fmla="*/ 374647 w 4061662"/>
                <a:gd name="connsiteY75" fmla="*/ 2579238 h 4012580"/>
                <a:gd name="connsiteX76" fmla="*/ 670657 w 4061662"/>
                <a:gd name="connsiteY76" fmla="*/ 2392117 h 4012580"/>
                <a:gd name="connsiteX77" fmla="*/ 936692 w 4061662"/>
                <a:gd name="connsiteY77" fmla="*/ 2294815 h 4012580"/>
                <a:gd name="connsiteX78" fmla="*/ 1262678 w 4061662"/>
                <a:gd name="connsiteY78" fmla="*/ 2167573 h 4012580"/>
                <a:gd name="connsiteX79" fmla="*/ 1341364 w 4061662"/>
                <a:gd name="connsiteY79" fmla="*/ 2130149 h 4012580"/>
                <a:gd name="connsiteX80" fmla="*/ 1494990 w 4061662"/>
                <a:gd name="connsiteY80" fmla="*/ 2133891 h 4012580"/>
                <a:gd name="connsiteX81" fmla="*/ 1543700 w 4061662"/>
                <a:gd name="connsiteY81" fmla="*/ 2186285 h 4012580"/>
                <a:gd name="connsiteX82" fmla="*/ 1569929 w 4061662"/>
                <a:gd name="connsiteY82" fmla="*/ 2219967 h 4012580"/>
                <a:gd name="connsiteX83" fmla="*/ 2439225 w 4061662"/>
                <a:gd name="connsiteY83" fmla="*/ 2272360 h 4012580"/>
                <a:gd name="connsiteX84" fmla="*/ 2469201 w 4061662"/>
                <a:gd name="connsiteY84" fmla="*/ 2249906 h 4012580"/>
                <a:gd name="connsiteX85" fmla="*/ 2502924 w 4061662"/>
                <a:gd name="connsiteY85" fmla="*/ 2216224 h 4012580"/>
                <a:gd name="connsiteX86" fmla="*/ 2566622 w 4061662"/>
                <a:gd name="connsiteY86" fmla="*/ 2133891 h 4012580"/>
                <a:gd name="connsiteX87" fmla="*/ 2631726 w 4061662"/>
                <a:gd name="connsiteY87" fmla="*/ 2112840 h 4012580"/>
                <a:gd name="connsiteX88" fmla="*/ 2072272 w 4061662"/>
                <a:gd name="connsiteY88" fmla="*/ 134902 h 4012580"/>
                <a:gd name="connsiteX89" fmla="*/ 1855474 w 4061662"/>
                <a:gd name="connsiteY89" fmla="*/ 149408 h 4012580"/>
                <a:gd name="connsiteX90" fmla="*/ 1529573 w 4061662"/>
                <a:gd name="connsiteY90" fmla="*/ 306631 h 4012580"/>
                <a:gd name="connsiteX91" fmla="*/ 1346020 w 4061662"/>
                <a:gd name="connsiteY91" fmla="*/ 748352 h 4012580"/>
                <a:gd name="connsiteX92" fmla="*/ 1346020 w 4061662"/>
                <a:gd name="connsiteY92" fmla="*/ 950495 h 4012580"/>
                <a:gd name="connsiteX93" fmla="*/ 1346020 w 4061662"/>
                <a:gd name="connsiteY93" fmla="*/ 1014133 h 4012580"/>
                <a:gd name="connsiteX94" fmla="*/ 1488367 w 4061662"/>
                <a:gd name="connsiteY94" fmla="*/ 1736609 h 4012580"/>
                <a:gd name="connsiteX95" fmla="*/ 1735602 w 4061662"/>
                <a:gd name="connsiteY95" fmla="*/ 2092232 h 4012580"/>
                <a:gd name="connsiteX96" fmla="*/ 2027789 w 4061662"/>
                <a:gd name="connsiteY96" fmla="*/ 2193304 h 4012580"/>
                <a:gd name="connsiteX97" fmla="*/ 2278769 w 4061662"/>
                <a:gd name="connsiteY97" fmla="*/ 2122180 h 4012580"/>
                <a:gd name="connsiteX98" fmla="*/ 2567210 w 4061662"/>
                <a:gd name="connsiteY98" fmla="*/ 1759070 h 4012580"/>
                <a:gd name="connsiteX99" fmla="*/ 2578448 w 4061662"/>
                <a:gd name="connsiteY99" fmla="*/ 1721636 h 4012580"/>
                <a:gd name="connsiteX100" fmla="*/ 2593432 w 4061662"/>
                <a:gd name="connsiteY100" fmla="*/ 1680458 h 4012580"/>
                <a:gd name="connsiteX101" fmla="*/ 2597178 w 4061662"/>
                <a:gd name="connsiteY101" fmla="*/ 1672972 h 4012580"/>
                <a:gd name="connsiteX102" fmla="*/ 2717049 w 4061662"/>
                <a:gd name="connsiteY102" fmla="*/ 1017877 h 4012580"/>
                <a:gd name="connsiteX103" fmla="*/ 2717049 w 4061662"/>
                <a:gd name="connsiteY103" fmla="*/ 924292 h 4012580"/>
                <a:gd name="connsiteX104" fmla="*/ 2717049 w 4061662"/>
                <a:gd name="connsiteY104" fmla="*/ 875627 h 4012580"/>
                <a:gd name="connsiteX105" fmla="*/ 2705811 w 4061662"/>
                <a:gd name="connsiteY105" fmla="*/ 639793 h 4012580"/>
                <a:gd name="connsiteX106" fmla="*/ 2286261 w 4061662"/>
                <a:gd name="connsiteY106" fmla="*/ 168125 h 4012580"/>
                <a:gd name="connsiteX107" fmla="*/ 2072272 w 4061662"/>
                <a:gd name="connsiteY107" fmla="*/ 134902 h 4012580"/>
                <a:gd name="connsiteX108" fmla="*/ 2079300 w 4061662"/>
                <a:gd name="connsiteY108" fmla="*/ 903 h 4012580"/>
                <a:gd name="connsiteX109" fmla="*/ 2320004 w 4061662"/>
                <a:gd name="connsiteY109" fmla="*/ 36939 h 4012580"/>
                <a:gd name="connsiteX110" fmla="*/ 2840747 w 4061662"/>
                <a:gd name="connsiteY110" fmla="*/ 617252 h 4012580"/>
                <a:gd name="connsiteX111" fmla="*/ 2851986 w 4061662"/>
                <a:gd name="connsiteY111" fmla="*/ 871842 h 4012580"/>
                <a:gd name="connsiteX112" fmla="*/ 2851986 w 4061662"/>
                <a:gd name="connsiteY112" fmla="*/ 924257 h 4012580"/>
                <a:gd name="connsiteX113" fmla="*/ 2851986 w 4061662"/>
                <a:gd name="connsiteY113" fmla="*/ 1021600 h 4012580"/>
                <a:gd name="connsiteX114" fmla="*/ 2728356 w 4061662"/>
                <a:gd name="connsiteY114" fmla="*/ 1710489 h 4012580"/>
                <a:gd name="connsiteX115" fmla="*/ 2713371 w 4061662"/>
                <a:gd name="connsiteY115" fmla="*/ 1744184 h 4012580"/>
                <a:gd name="connsiteX116" fmla="*/ 2705878 w 4061662"/>
                <a:gd name="connsiteY116" fmla="*/ 1759160 h 4012580"/>
                <a:gd name="connsiteX117" fmla="*/ 2690893 w 4061662"/>
                <a:gd name="connsiteY117" fmla="*/ 1807832 h 4012580"/>
                <a:gd name="connsiteX118" fmla="*/ 2349975 w 4061662"/>
                <a:gd name="connsiteY118" fmla="*/ 2238387 h 4012580"/>
                <a:gd name="connsiteX119" fmla="*/ 2027788 w 4061662"/>
                <a:gd name="connsiteY119" fmla="*/ 2328242 h 4012580"/>
                <a:gd name="connsiteX120" fmla="*/ 1656899 w 4061662"/>
                <a:gd name="connsiteY120" fmla="*/ 2197204 h 4012580"/>
                <a:gd name="connsiteX121" fmla="*/ 1364683 w 4061662"/>
                <a:gd name="connsiteY121" fmla="*/ 1789112 h 4012580"/>
                <a:gd name="connsiteX122" fmla="*/ 1211082 w 4061662"/>
                <a:gd name="connsiteY122" fmla="*/ 1025344 h 4012580"/>
                <a:gd name="connsiteX123" fmla="*/ 1211082 w 4061662"/>
                <a:gd name="connsiteY123" fmla="*/ 1017856 h 4012580"/>
                <a:gd name="connsiteX124" fmla="*/ 1211082 w 4061662"/>
                <a:gd name="connsiteY124" fmla="*/ 950465 h 4012580"/>
                <a:gd name="connsiteX125" fmla="*/ 1211082 w 4061662"/>
                <a:gd name="connsiteY125" fmla="*/ 740803 h 4012580"/>
                <a:gd name="connsiteX126" fmla="*/ 1435864 w 4061662"/>
                <a:gd name="connsiteY126" fmla="*/ 209161 h 4012580"/>
                <a:gd name="connsiteX127" fmla="*/ 1832978 w 4061662"/>
                <a:gd name="connsiteY127" fmla="*/ 18219 h 4012580"/>
                <a:gd name="connsiteX128" fmla="*/ 2079300 w 4061662"/>
                <a:gd name="connsiteY128" fmla="*/ 903 h 401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061662" h="4012580">
                  <a:moveTo>
                    <a:pt x="1424646" y="2245692"/>
                  </a:moveTo>
                  <a:cubicBezTo>
                    <a:pt x="1420898" y="2245692"/>
                    <a:pt x="1413402" y="2245692"/>
                    <a:pt x="1402158" y="2253178"/>
                  </a:cubicBezTo>
                  <a:cubicBezTo>
                    <a:pt x="1375922" y="2264407"/>
                    <a:pt x="1345938" y="2279379"/>
                    <a:pt x="1315954" y="2290608"/>
                  </a:cubicBezTo>
                  <a:cubicBezTo>
                    <a:pt x="1207262" y="2339267"/>
                    <a:pt x="1094822" y="2380440"/>
                    <a:pt x="982382" y="2417870"/>
                  </a:cubicBezTo>
                  <a:cubicBezTo>
                    <a:pt x="896178" y="2451557"/>
                    <a:pt x="806226" y="2481502"/>
                    <a:pt x="720022" y="2518932"/>
                  </a:cubicBezTo>
                  <a:cubicBezTo>
                    <a:pt x="637566" y="2552619"/>
                    <a:pt x="547613" y="2593792"/>
                    <a:pt x="472653" y="2672395"/>
                  </a:cubicBezTo>
                  <a:cubicBezTo>
                    <a:pt x="386449" y="2762227"/>
                    <a:pt x="315237" y="2878260"/>
                    <a:pt x="251521" y="3031723"/>
                  </a:cubicBezTo>
                  <a:cubicBezTo>
                    <a:pt x="199049" y="3166471"/>
                    <a:pt x="161569" y="3312448"/>
                    <a:pt x="139081" y="3495856"/>
                  </a:cubicBezTo>
                  <a:cubicBezTo>
                    <a:pt x="127837" y="3581945"/>
                    <a:pt x="150325" y="3630604"/>
                    <a:pt x="225285" y="3668034"/>
                  </a:cubicBezTo>
                  <a:cubicBezTo>
                    <a:pt x="303993" y="3709207"/>
                    <a:pt x="390197" y="3724179"/>
                    <a:pt x="476401" y="3742894"/>
                  </a:cubicBezTo>
                  <a:cubicBezTo>
                    <a:pt x="483897" y="3742894"/>
                    <a:pt x="483897" y="3742894"/>
                    <a:pt x="483897" y="3742894"/>
                  </a:cubicBezTo>
                  <a:cubicBezTo>
                    <a:pt x="663802" y="3776581"/>
                    <a:pt x="854950" y="3806525"/>
                    <a:pt x="1046098" y="3825240"/>
                  </a:cubicBezTo>
                  <a:cubicBezTo>
                    <a:pt x="1151042" y="3836469"/>
                    <a:pt x="1263482" y="3843955"/>
                    <a:pt x="1402158" y="3855184"/>
                  </a:cubicBezTo>
                  <a:cubicBezTo>
                    <a:pt x="1484614" y="3858927"/>
                    <a:pt x="1563322" y="3866413"/>
                    <a:pt x="1642030" y="3870156"/>
                  </a:cubicBezTo>
                  <a:cubicBezTo>
                    <a:pt x="1679510" y="3870156"/>
                    <a:pt x="1716990" y="3873899"/>
                    <a:pt x="1750722" y="3873899"/>
                  </a:cubicBezTo>
                  <a:cubicBezTo>
                    <a:pt x="2294183" y="3877642"/>
                    <a:pt x="2294183" y="3877642"/>
                    <a:pt x="2294183" y="3877642"/>
                  </a:cubicBezTo>
                  <a:cubicBezTo>
                    <a:pt x="2297931" y="3877642"/>
                    <a:pt x="2301679" y="3877642"/>
                    <a:pt x="2305427" y="3877642"/>
                  </a:cubicBezTo>
                  <a:cubicBezTo>
                    <a:pt x="2312923" y="3877642"/>
                    <a:pt x="2312923" y="3877642"/>
                    <a:pt x="2312923" y="3877642"/>
                  </a:cubicBezTo>
                  <a:cubicBezTo>
                    <a:pt x="2327915" y="3873899"/>
                    <a:pt x="2346655" y="3873899"/>
                    <a:pt x="2365395" y="3873899"/>
                  </a:cubicBezTo>
                  <a:cubicBezTo>
                    <a:pt x="2387883" y="3870156"/>
                    <a:pt x="2410371" y="3870156"/>
                    <a:pt x="2432859" y="3866413"/>
                  </a:cubicBezTo>
                  <a:cubicBezTo>
                    <a:pt x="2507819" y="3862670"/>
                    <a:pt x="2582779" y="3858927"/>
                    <a:pt x="2657739" y="3855184"/>
                  </a:cubicBezTo>
                  <a:cubicBezTo>
                    <a:pt x="2721455" y="3851441"/>
                    <a:pt x="2721455" y="3851441"/>
                    <a:pt x="2721455" y="3851441"/>
                  </a:cubicBezTo>
                  <a:cubicBezTo>
                    <a:pt x="2811407" y="3843955"/>
                    <a:pt x="2905107" y="3836469"/>
                    <a:pt x="2998807" y="3828983"/>
                  </a:cubicBezTo>
                  <a:cubicBezTo>
                    <a:pt x="3197452" y="3806525"/>
                    <a:pt x="3373608" y="3784067"/>
                    <a:pt x="3534772" y="3750380"/>
                  </a:cubicBezTo>
                  <a:cubicBezTo>
                    <a:pt x="3564756" y="3746637"/>
                    <a:pt x="3564756" y="3746637"/>
                    <a:pt x="3564756" y="3746637"/>
                  </a:cubicBezTo>
                  <a:cubicBezTo>
                    <a:pt x="3658456" y="3727922"/>
                    <a:pt x="3759652" y="3709207"/>
                    <a:pt x="3845856" y="3664291"/>
                  </a:cubicBezTo>
                  <a:cubicBezTo>
                    <a:pt x="3902076" y="3634347"/>
                    <a:pt x="3928312" y="3593174"/>
                    <a:pt x="3928312" y="3533286"/>
                  </a:cubicBezTo>
                  <a:cubicBezTo>
                    <a:pt x="3928312" y="3529543"/>
                    <a:pt x="3928312" y="3525800"/>
                    <a:pt x="3928312" y="3522057"/>
                  </a:cubicBezTo>
                  <a:cubicBezTo>
                    <a:pt x="3924564" y="3510828"/>
                    <a:pt x="3924564" y="3499599"/>
                    <a:pt x="3920816" y="3488370"/>
                  </a:cubicBezTo>
                  <a:cubicBezTo>
                    <a:pt x="3898328" y="3263789"/>
                    <a:pt x="3842108" y="3072896"/>
                    <a:pt x="3748408" y="2896975"/>
                  </a:cubicBezTo>
                  <a:cubicBezTo>
                    <a:pt x="3699684" y="2807143"/>
                    <a:pt x="3635968" y="2702339"/>
                    <a:pt x="3542268" y="2627479"/>
                  </a:cubicBezTo>
                  <a:cubicBezTo>
                    <a:pt x="3456064" y="2560105"/>
                    <a:pt x="3358616" y="2522675"/>
                    <a:pt x="3261168" y="2485245"/>
                  </a:cubicBezTo>
                  <a:cubicBezTo>
                    <a:pt x="3249924" y="2481502"/>
                    <a:pt x="3249924" y="2481502"/>
                    <a:pt x="3249924" y="2481502"/>
                  </a:cubicBezTo>
                  <a:cubicBezTo>
                    <a:pt x="3189956" y="2459044"/>
                    <a:pt x="3126239" y="2436585"/>
                    <a:pt x="3066271" y="2414127"/>
                  </a:cubicBezTo>
                  <a:cubicBezTo>
                    <a:pt x="2935091" y="2365468"/>
                    <a:pt x="2796415" y="2316809"/>
                    <a:pt x="2668983" y="2253178"/>
                  </a:cubicBezTo>
                  <a:cubicBezTo>
                    <a:pt x="2657739" y="2249435"/>
                    <a:pt x="2646495" y="2245692"/>
                    <a:pt x="2638999" y="2249435"/>
                  </a:cubicBezTo>
                  <a:cubicBezTo>
                    <a:pt x="2638999" y="2249435"/>
                    <a:pt x="2635251" y="2253178"/>
                    <a:pt x="2631503" y="2256921"/>
                  </a:cubicBezTo>
                  <a:cubicBezTo>
                    <a:pt x="2620259" y="2301837"/>
                    <a:pt x="2582779" y="2331781"/>
                    <a:pt x="2552795" y="2354239"/>
                  </a:cubicBezTo>
                  <a:cubicBezTo>
                    <a:pt x="2545299" y="2361725"/>
                    <a:pt x="2537803" y="2365468"/>
                    <a:pt x="2530307" y="2372954"/>
                  </a:cubicBezTo>
                  <a:cubicBezTo>
                    <a:pt x="2331663" y="2552619"/>
                    <a:pt x="1885651" y="2747255"/>
                    <a:pt x="1473370" y="2313066"/>
                  </a:cubicBezTo>
                  <a:cubicBezTo>
                    <a:pt x="1450882" y="2290608"/>
                    <a:pt x="1439638" y="2271893"/>
                    <a:pt x="1432142" y="2256921"/>
                  </a:cubicBezTo>
                  <a:cubicBezTo>
                    <a:pt x="1428394" y="2253178"/>
                    <a:pt x="1424646" y="2249435"/>
                    <a:pt x="1424646" y="2245692"/>
                  </a:cubicBezTo>
                  <a:close/>
                  <a:moveTo>
                    <a:pt x="2631726" y="2112840"/>
                  </a:moveTo>
                  <a:cubicBezTo>
                    <a:pt x="2658423" y="2110501"/>
                    <a:pt x="2690272" y="2115179"/>
                    <a:pt x="2727742" y="2133891"/>
                  </a:cubicBezTo>
                  <a:cubicBezTo>
                    <a:pt x="2847645" y="2193770"/>
                    <a:pt x="2982536" y="2242421"/>
                    <a:pt x="3109933" y="2287330"/>
                  </a:cubicBezTo>
                  <a:cubicBezTo>
                    <a:pt x="3173631" y="2309785"/>
                    <a:pt x="3237329" y="2332239"/>
                    <a:pt x="3297281" y="2358436"/>
                  </a:cubicBezTo>
                  <a:cubicBezTo>
                    <a:pt x="3308522" y="2362178"/>
                    <a:pt x="3308522" y="2362178"/>
                    <a:pt x="3308522" y="2362178"/>
                  </a:cubicBezTo>
                  <a:cubicBezTo>
                    <a:pt x="3413437" y="2403345"/>
                    <a:pt x="3522099" y="2444511"/>
                    <a:pt x="3623267" y="2523102"/>
                  </a:cubicBezTo>
                  <a:cubicBezTo>
                    <a:pt x="3739423" y="2612920"/>
                    <a:pt x="3810615" y="2728934"/>
                    <a:pt x="3866820" y="2833722"/>
                  </a:cubicBezTo>
                  <a:cubicBezTo>
                    <a:pt x="3967988" y="3024584"/>
                    <a:pt x="4027939" y="3234159"/>
                    <a:pt x="4054168" y="3473673"/>
                  </a:cubicBezTo>
                  <a:cubicBezTo>
                    <a:pt x="4054168" y="3481158"/>
                    <a:pt x="4057915" y="3492385"/>
                    <a:pt x="4057915" y="3499870"/>
                  </a:cubicBezTo>
                  <a:cubicBezTo>
                    <a:pt x="4057915" y="3503613"/>
                    <a:pt x="4061662" y="3507355"/>
                    <a:pt x="4061662" y="3511097"/>
                  </a:cubicBezTo>
                  <a:cubicBezTo>
                    <a:pt x="4061662" y="3522325"/>
                    <a:pt x="4061662" y="3522325"/>
                    <a:pt x="4061662" y="3522325"/>
                  </a:cubicBezTo>
                  <a:cubicBezTo>
                    <a:pt x="4061662" y="3533552"/>
                    <a:pt x="4061662" y="3533552"/>
                    <a:pt x="4061662" y="3533552"/>
                  </a:cubicBezTo>
                  <a:cubicBezTo>
                    <a:pt x="4061662" y="3642082"/>
                    <a:pt x="4009205" y="3731900"/>
                    <a:pt x="3908036" y="3784293"/>
                  </a:cubicBezTo>
                  <a:cubicBezTo>
                    <a:pt x="3803121" y="3840429"/>
                    <a:pt x="3694459" y="3859141"/>
                    <a:pt x="3589544" y="3877853"/>
                  </a:cubicBezTo>
                  <a:cubicBezTo>
                    <a:pt x="3559569" y="3885338"/>
                    <a:pt x="3559569" y="3885338"/>
                    <a:pt x="3559569" y="3885338"/>
                  </a:cubicBezTo>
                  <a:cubicBezTo>
                    <a:pt x="3394702" y="3915278"/>
                    <a:pt x="3214848" y="3941474"/>
                    <a:pt x="3012511" y="3963929"/>
                  </a:cubicBezTo>
                  <a:cubicBezTo>
                    <a:pt x="2915090" y="3971414"/>
                    <a:pt x="2821416" y="3978899"/>
                    <a:pt x="2727742" y="3986383"/>
                  </a:cubicBezTo>
                  <a:cubicBezTo>
                    <a:pt x="2664043" y="3990126"/>
                    <a:pt x="2664043" y="3990126"/>
                    <a:pt x="2664043" y="3990126"/>
                  </a:cubicBezTo>
                  <a:cubicBezTo>
                    <a:pt x="2592851" y="3993868"/>
                    <a:pt x="2517912" y="3997611"/>
                    <a:pt x="2442972" y="4001353"/>
                  </a:cubicBezTo>
                  <a:cubicBezTo>
                    <a:pt x="2416744" y="4005095"/>
                    <a:pt x="2394262" y="4005095"/>
                    <a:pt x="2371780" y="4008838"/>
                  </a:cubicBezTo>
                  <a:cubicBezTo>
                    <a:pt x="2353045" y="4008838"/>
                    <a:pt x="2334310" y="4008838"/>
                    <a:pt x="2315576" y="4012580"/>
                  </a:cubicBezTo>
                  <a:cubicBezTo>
                    <a:pt x="2311829" y="4012580"/>
                    <a:pt x="2308082" y="4012580"/>
                    <a:pt x="2304335" y="4012580"/>
                  </a:cubicBezTo>
                  <a:cubicBezTo>
                    <a:pt x="2300588" y="4012580"/>
                    <a:pt x="2300588" y="4012580"/>
                    <a:pt x="2296841" y="4012580"/>
                  </a:cubicBezTo>
                  <a:cubicBezTo>
                    <a:pt x="2293094" y="4012580"/>
                    <a:pt x="2293094" y="4012580"/>
                    <a:pt x="2293094" y="4012580"/>
                  </a:cubicBezTo>
                  <a:cubicBezTo>
                    <a:pt x="1746037" y="4008838"/>
                    <a:pt x="1746037" y="4008838"/>
                    <a:pt x="1746037" y="4008838"/>
                  </a:cubicBezTo>
                  <a:cubicBezTo>
                    <a:pt x="1708567" y="4008838"/>
                    <a:pt x="1671097" y="4005095"/>
                    <a:pt x="1633628" y="4005095"/>
                  </a:cubicBezTo>
                  <a:cubicBezTo>
                    <a:pt x="1554941" y="3997611"/>
                    <a:pt x="1472508" y="3993868"/>
                    <a:pt x="1393822" y="3990126"/>
                  </a:cubicBezTo>
                  <a:cubicBezTo>
                    <a:pt x="1251437" y="3978899"/>
                    <a:pt x="1139028" y="3971414"/>
                    <a:pt x="1034113" y="3960186"/>
                  </a:cubicBezTo>
                  <a:cubicBezTo>
                    <a:pt x="835524" y="3937732"/>
                    <a:pt x="640681" y="3911535"/>
                    <a:pt x="457080" y="3874111"/>
                  </a:cubicBezTo>
                  <a:cubicBezTo>
                    <a:pt x="449586" y="3874111"/>
                    <a:pt x="449586" y="3874111"/>
                    <a:pt x="449586" y="3874111"/>
                  </a:cubicBezTo>
                  <a:cubicBezTo>
                    <a:pt x="355912" y="3855399"/>
                    <a:pt x="258491" y="3836687"/>
                    <a:pt x="161070" y="3788036"/>
                  </a:cubicBezTo>
                  <a:cubicBezTo>
                    <a:pt x="37420" y="3724415"/>
                    <a:pt x="-15038" y="3623370"/>
                    <a:pt x="3697" y="3481158"/>
                  </a:cubicBezTo>
                  <a:cubicBezTo>
                    <a:pt x="29926" y="3286553"/>
                    <a:pt x="67395" y="3129372"/>
                    <a:pt x="127347" y="2983418"/>
                  </a:cubicBezTo>
                  <a:cubicBezTo>
                    <a:pt x="198539" y="2811267"/>
                    <a:pt x="277226" y="2684025"/>
                    <a:pt x="374647" y="2579238"/>
                  </a:cubicBezTo>
                  <a:cubicBezTo>
                    <a:pt x="464574" y="2485678"/>
                    <a:pt x="573236" y="2433284"/>
                    <a:pt x="670657" y="2392117"/>
                  </a:cubicBezTo>
                  <a:cubicBezTo>
                    <a:pt x="756837" y="2358436"/>
                    <a:pt x="846765" y="2324754"/>
                    <a:pt x="936692" y="2294815"/>
                  </a:cubicBezTo>
                  <a:cubicBezTo>
                    <a:pt x="1045354" y="2253648"/>
                    <a:pt x="1157763" y="2212482"/>
                    <a:pt x="1262678" y="2167573"/>
                  </a:cubicBezTo>
                  <a:cubicBezTo>
                    <a:pt x="1288907" y="2156346"/>
                    <a:pt x="1315135" y="2141376"/>
                    <a:pt x="1341364" y="2130149"/>
                  </a:cubicBezTo>
                  <a:cubicBezTo>
                    <a:pt x="1416304" y="2096467"/>
                    <a:pt x="1468761" y="2118922"/>
                    <a:pt x="1494990" y="2133891"/>
                  </a:cubicBezTo>
                  <a:cubicBezTo>
                    <a:pt x="1517472" y="2148861"/>
                    <a:pt x="1532460" y="2167573"/>
                    <a:pt x="1543700" y="2186285"/>
                  </a:cubicBezTo>
                  <a:cubicBezTo>
                    <a:pt x="1551194" y="2197512"/>
                    <a:pt x="1558688" y="2208739"/>
                    <a:pt x="1569929" y="2219967"/>
                  </a:cubicBezTo>
                  <a:cubicBezTo>
                    <a:pt x="1989589" y="2661571"/>
                    <a:pt x="2394262" y="2313527"/>
                    <a:pt x="2439225" y="2272360"/>
                  </a:cubicBezTo>
                  <a:cubicBezTo>
                    <a:pt x="2450466" y="2264876"/>
                    <a:pt x="2457960" y="2257391"/>
                    <a:pt x="2469201" y="2249906"/>
                  </a:cubicBezTo>
                  <a:cubicBezTo>
                    <a:pt x="2480442" y="2238679"/>
                    <a:pt x="2499177" y="2223709"/>
                    <a:pt x="2502924" y="2216224"/>
                  </a:cubicBezTo>
                  <a:cubicBezTo>
                    <a:pt x="2514165" y="2182543"/>
                    <a:pt x="2536647" y="2152603"/>
                    <a:pt x="2566622" y="2133891"/>
                  </a:cubicBezTo>
                  <a:cubicBezTo>
                    <a:pt x="2583484" y="2124535"/>
                    <a:pt x="2605029" y="2115179"/>
                    <a:pt x="2631726" y="2112840"/>
                  </a:cubicBezTo>
                  <a:close/>
                  <a:moveTo>
                    <a:pt x="2072272" y="134902"/>
                  </a:moveTo>
                  <a:cubicBezTo>
                    <a:pt x="2000630" y="131627"/>
                    <a:pt x="1928520" y="136306"/>
                    <a:pt x="1855474" y="149408"/>
                  </a:cubicBezTo>
                  <a:cubicBezTo>
                    <a:pt x="1720618" y="171868"/>
                    <a:pt x="1615731" y="224276"/>
                    <a:pt x="1529573" y="306631"/>
                  </a:cubicBezTo>
                  <a:cubicBezTo>
                    <a:pt x="1417194" y="415189"/>
                    <a:pt x="1353512" y="564925"/>
                    <a:pt x="1346020" y="748352"/>
                  </a:cubicBezTo>
                  <a:cubicBezTo>
                    <a:pt x="1342274" y="815733"/>
                    <a:pt x="1342274" y="883114"/>
                    <a:pt x="1346020" y="950495"/>
                  </a:cubicBezTo>
                  <a:cubicBezTo>
                    <a:pt x="1346020" y="972956"/>
                    <a:pt x="1346020" y="995416"/>
                    <a:pt x="1346020" y="1014133"/>
                  </a:cubicBezTo>
                  <a:cubicBezTo>
                    <a:pt x="1349766" y="1059054"/>
                    <a:pt x="1402210" y="1530722"/>
                    <a:pt x="1488367" y="1736609"/>
                  </a:cubicBezTo>
                  <a:cubicBezTo>
                    <a:pt x="1567033" y="1908806"/>
                    <a:pt x="1638207" y="2017364"/>
                    <a:pt x="1735602" y="2092232"/>
                  </a:cubicBezTo>
                  <a:cubicBezTo>
                    <a:pt x="1825506" y="2159614"/>
                    <a:pt x="1926647" y="2193304"/>
                    <a:pt x="2027789" y="2193304"/>
                  </a:cubicBezTo>
                  <a:cubicBezTo>
                    <a:pt x="2113946" y="2193304"/>
                    <a:pt x="2200104" y="2167100"/>
                    <a:pt x="2278769" y="2122180"/>
                  </a:cubicBezTo>
                  <a:cubicBezTo>
                    <a:pt x="2402387" y="2047312"/>
                    <a:pt x="2492290" y="1931266"/>
                    <a:pt x="2567210" y="1759070"/>
                  </a:cubicBezTo>
                  <a:cubicBezTo>
                    <a:pt x="2570956" y="1747840"/>
                    <a:pt x="2574702" y="1732866"/>
                    <a:pt x="2578448" y="1721636"/>
                  </a:cubicBezTo>
                  <a:cubicBezTo>
                    <a:pt x="2582194" y="1706662"/>
                    <a:pt x="2589686" y="1691689"/>
                    <a:pt x="2593432" y="1680458"/>
                  </a:cubicBezTo>
                  <a:cubicBezTo>
                    <a:pt x="2593432" y="1680458"/>
                    <a:pt x="2597178" y="1676715"/>
                    <a:pt x="2597178" y="1672972"/>
                  </a:cubicBezTo>
                  <a:cubicBezTo>
                    <a:pt x="2705811" y="1291145"/>
                    <a:pt x="2717049" y="1032850"/>
                    <a:pt x="2717049" y="1017877"/>
                  </a:cubicBezTo>
                  <a:cubicBezTo>
                    <a:pt x="2717049" y="987929"/>
                    <a:pt x="2717049" y="957982"/>
                    <a:pt x="2717049" y="924292"/>
                  </a:cubicBezTo>
                  <a:cubicBezTo>
                    <a:pt x="2717049" y="875627"/>
                    <a:pt x="2717049" y="875627"/>
                    <a:pt x="2717049" y="875627"/>
                  </a:cubicBezTo>
                  <a:cubicBezTo>
                    <a:pt x="2717049" y="797016"/>
                    <a:pt x="2717049" y="718405"/>
                    <a:pt x="2705811" y="639793"/>
                  </a:cubicBezTo>
                  <a:cubicBezTo>
                    <a:pt x="2668351" y="411446"/>
                    <a:pt x="2503528" y="228019"/>
                    <a:pt x="2286261" y="168125"/>
                  </a:cubicBezTo>
                  <a:cubicBezTo>
                    <a:pt x="2215088" y="149408"/>
                    <a:pt x="2143914" y="138178"/>
                    <a:pt x="2072272" y="134902"/>
                  </a:cubicBezTo>
                  <a:close/>
                  <a:moveTo>
                    <a:pt x="2079300" y="903"/>
                  </a:moveTo>
                  <a:cubicBezTo>
                    <a:pt x="2160784" y="4179"/>
                    <a:pt x="2241330" y="16347"/>
                    <a:pt x="2320004" y="36939"/>
                  </a:cubicBezTo>
                  <a:cubicBezTo>
                    <a:pt x="2589741" y="111818"/>
                    <a:pt x="2795791" y="336455"/>
                    <a:pt x="2840747" y="617252"/>
                  </a:cubicBezTo>
                  <a:cubicBezTo>
                    <a:pt x="2851986" y="707107"/>
                    <a:pt x="2851986" y="789475"/>
                    <a:pt x="2851986" y="871842"/>
                  </a:cubicBezTo>
                  <a:cubicBezTo>
                    <a:pt x="2851986" y="924257"/>
                    <a:pt x="2851986" y="924257"/>
                    <a:pt x="2851986" y="924257"/>
                  </a:cubicBezTo>
                  <a:cubicBezTo>
                    <a:pt x="2851986" y="957953"/>
                    <a:pt x="2851986" y="987904"/>
                    <a:pt x="2851986" y="1021600"/>
                  </a:cubicBezTo>
                  <a:cubicBezTo>
                    <a:pt x="2851986" y="1032832"/>
                    <a:pt x="2844493" y="1298653"/>
                    <a:pt x="2728356" y="1710489"/>
                  </a:cubicBezTo>
                  <a:cubicBezTo>
                    <a:pt x="2724610" y="1725465"/>
                    <a:pt x="2717117" y="1736697"/>
                    <a:pt x="2713371" y="1744184"/>
                  </a:cubicBezTo>
                  <a:cubicBezTo>
                    <a:pt x="2709625" y="1751672"/>
                    <a:pt x="2709625" y="1755416"/>
                    <a:pt x="2705878" y="1759160"/>
                  </a:cubicBezTo>
                  <a:cubicBezTo>
                    <a:pt x="2702132" y="1774136"/>
                    <a:pt x="2698386" y="1789112"/>
                    <a:pt x="2690893" y="1807832"/>
                  </a:cubicBezTo>
                  <a:cubicBezTo>
                    <a:pt x="2604727" y="2010006"/>
                    <a:pt x="2499829" y="2148532"/>
                    <a:pt x="2349975" y="2238387"/>
                  </a:cubicBezTo>
                  <a:cubicBezTo>
                    <a:pt x="2248823" y="2298290"/>
                    <a:pt x="2140179" y="2328242"/>
                    <a:pt x="2027788" y="2328242"/>
                  </a:cubicBezTo>
                  <a:cubicBezTo>
                    <a:pt x="1896666" y="2328242"/>
                    <a:pt x="1765543" y="2283315"/>
                    <a:pt x="1656899" y="2197204"/>
                  </a:cubicBezTo>
                  <a:cubicBezTo>
                    <a:pt x="1507045" y="2084885"/>
                    <a:pt x="1424625" y="1920151"/>
                    <a:pt x="1364683" y="1789112"/>
                  </a:cubicBezTo>
                  <a:cubicBezTo>
                    <a:pt x="1263531" y="1556986"/>
                    <a:pt x="1211082" y="1047808"/>
                    <a:pt x="1211082" y="1025344"/>
                  </a:cubicBezTo>
                  <a:cubicBezTo>
                    <a:pt x="1211082" y="1017856"/>
                    <a:pt x="1211082" y="1017856"/>
                    <a:pt x="1211082" y="1017856"/>
                  </a:cubicBezTo>
                  <a:cubicBezTo>
                    <a:pt x="1211082" y="995392"/>
                    <a:pt x="1211082" y="972929"/>
                    <a:pt x="1211082" y="950465"/>
                  </a:cubicBezTo>
                  <a:cubicBezTo>
                    <a:pt x="1207336" y="883074"/>
                    <a:pt x="1207336" y="811938"/>
                    <a:pt x="1211082" y="740803"/>
                  </a:cubicBezTo>
                  <a:cubicBezTo>
                    <a:pt x="1222322" y="523653"/>
                    <a:pt x="1297249" y="343943"/>
                    <a:pt x="1435864" y="209161"/>
                  </a:cubicBezTo>
                  <a:cubicBezTo>
                    <a:pt x="1540762" y="108074"/>
                    <a:pt x="1671884" y="44427"/>
                    <a:pt x="1832978" y="18219"/>
                  </a:cubicBezTo>
                  <a:cubicBezTo>
                    <a:pt x="1915398" y="3243"/>
                    <a:pt x="1997817" y="-2373"/>
                    <a:pt x="2079300" y="903"/>
                  </a:cubicBezTo>
                  <a:close/>
                </a:path>
              </a:pathLst>
            </a:custGeom>
            <a:grpFill/>
            <a:ln>
              <a:noFill/>
            </a:ln>
          </p:spPr>
          <p:txBody>
            <a:bodyPr vert="horz" wrap="square" lIns="91401" tIns="45700" rIns="91401" bIns="45700" numCol="1" anchor="t" anchorCtr="0" compatLnSpc="1">
              <a:prstTxWarp prst="textNoShape">
                <a:avLst/>
              </a:prstTxWarp>
              <a:noAutofit/>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6" name="Freeform 76"/>
            <p:cNvSpPr>
              <a:spLocks/>
            </p:cNvSpPr>
            <p:nvPr/>
          </p:nvSpPr>
          <p:spPr bwMode="auto">
            <a:xfrm>
              <a:off x="3804096" y="2387467"/>
              <a:ext cx="2241585" cy="2047876"/>
            </a:xfrm>
            <a:custGeom>
              <a:avLst/>
              <a:gdLst>
                <a:gd name="connsiteX0" fmla="*/ 1120790 w 2241585"/>
                <a:gd name="connsiteY0" fmla="*/ 0 h 2047876"/>
                <a:gd name="connsiteX1" fmla="*/ 1124537 w 2241585"/>
                <a:gd name="connsiteY1" fmla="*/ 0 h 2047876"/>
                <a:gd name="connsiteX2" fmla="*/ 1368059 w 2241585"/>
                <a:gd name="connsiteY2" fmla="*/ 22472 h 2047876"/>
                <a:gd name="connsiteX3" fmla="*/ 1855104 w 2241585"/>
                <a:gd name="connsiteY3" fmla="*/ 258430 h 2047876"/>
                <a:gd name="connsiteX4" fmla="*/ 2147331 w 2241585"/>
                <a:gd name="connsiteY4" fmla="*/ 823979 h 2047876"/>
                <a:gd name="connsiteX5" fmla="*/ 2151078 w 2241585"/>
                <a:gd name="connsiteY5" fmla="*/ 865178 h 2047876"/>
                <a:gd name="connsiteX6" fmla="*/ 2151078 w 2241585"/>
                <a:gd name="connsiteY6" fmla="*/ 883905 h 2047876"/>
                <a:gd name="connsiteX7" fmla="*/ 2147331 w 2241585"/>
                <a:gd name="connsiteY7" fmla="*/ 921358 h 2047876"/>
                <a:gd name="connsiteX8" fmla="*/ 2147331 w 2241585"/>
                <a:gd name="connsiteY8" fmla="*/ 970048 h 2047876"/>
                <a:gd name="connsiteX9" fmla="*/ 2222261 w 2241585"/>
                <a:gd name="connsiteY9" fmla="*/ 1089899 h 2047876"/>
                <a:gd name="connsiteX10" fmla="*/ 2240994 w 2241585"/>
                <a:gd name="connsiteY10" fmla="*/ 1273422 h 2047876"/>
                <a:gd name="connsiteX11" fmla="*/ 2072401 w 2241585"/>
                <a:gd name="connsiteY11" fmla="*/ 1838972 h 2047876"/>
                <a:gd name="connsiteX12" fmla="*/ 1997471 w 2241585"/>
                <a:gd name="connsiteY12" fmla="*/ 1876425 h 2047876"/>
                <a:gd name="connsiteX13" fmla="*/ 1986232 w 2241585"/>
                <a:gd name="connsiteY13" fmla="*/ 1876425 h 2047876"/>
                <a:gd name="connsiteX14" fmla="*/ 1982485 w 2241585"/>
                <a:gd name="connsiteY14" fmla="*/ 1876425 h 2047876"/>
                <a:gd name="connsiteX15" fmla="*/ 1911302 w 2241585"/>
                <a:gd name="connsiteY15" fmla="*/ 1842717 h 2047876"/>
                <a:gd name="connsiteX16" fmla="*/ 1888823 w 2241585"/>
                <a:gd name="connsiteY16" fmla="*/ 1764064 h 2047876"/>
                <a:gd name="connsiteX17" fmla="*/ 2012457 w 2241585"/>
                <a:gd name="connsiteY17" fmla="*/ 1000011 h 2047876"/>
                <a:gd name="connsiteX18" fmla="*/ 2012457 w 2241585"/>
                <a:gd name="connsiteY18" fmla="*/ 921358 h 2047876"/>
                <a:gd name="connsiteX19" fmla="*/ 2016204 w 2241585"/>
                <a:gd name="connsiteY19" fmla="*/ 872669 h 2047876"/>
                <a:gd name="connsiteX20" fmla="*/ 2012457 w 2241585"/>
                <a:gd name="connsiteY20" fmla="*/ 831470 h 2047876"/>
                <a:gd name="connsiteX21" fmla="*/ 1761442 w 2241585"/>
                <a:gd name="connsiteY21" fmla="*/ 355809 h 2047876"/>
                <a:gd name="connsiteX22" fmla="*/ 1341834 w 2241585"/>
                <a:gd name="connsiteY22" fmla="*/ 153560 h 2047876"/>
                <a:gd name="connsiteX23" fmla="*/ 1124537 w 2241585"/>
                <a:gd name="connsiteY23" fmla="*/ 134833 h 2047876"/>
                <a:gd name="connsiteX24" fmla="*/ 1120790 w 2241585"/>
                <a:gd name="connsiteY24" fmla="*/ 134833 h 2047876"/>
                <a:gd name="connsiteX25" fmla="*/ 899747 w 2241585"/>
                <a:gd name="connsiteY25" fmla="*/ 153560 h 2047876"/>
                <a:gd name="connsiteX26" fmla="*/ 483885 w 2241585"/>
                <a:gd name="connsiteY26" fmla="*/ 355809 h 2047876"/>
                <a:gd name="connsiteX27" fmla="*/ 229123 w 2241585"/>
                <a:gd name="connsiteY27" fmla="*/ 831470 h 2047876"/>
                <a:gd name="connsiteX28" fmla="*/ 229123 w 2241585"/>
                <a:gd name="connsiteY28" fmla="*/ 872669 h 2047876"/>
                <a:gd name="connsiteX29" fmla="*/ 229123 w 2241585"/>
                <a:gd name="connsiteY29" fmla="*/ 921358 h 2047876"/>
                <a:gd name="connsiteX30" fmla="*/ 229123 w 2241585"/>
                <a:gd name="connsiteY30" fmla="*/ 925104 h 2047876"/>
                <a:gd name="connsiteX31" fmla="*/ 229123 w 2241585"/>
                <a:gd name="connsiteY31" fmla="*/ 1000011 h 2047876"/>
                <a:gd name="connsiteX32" fmla="*/ 352758 w 2241585"/>
                <a:gd name="connsiteY32" fmla="*/ 1764064 h 2047876"/>
                <a:gd name="connsiteX33" fmla="*/ 350927 w 2241585"/>
                <a:gd name="connsiteY33" fmla="*/ 1797007 h 2047876"/>
                <a:gd name="connsiteX34" fmla="*/ 358719 w 2241585"/>
                <a:gd name="connsiteY34" fmla="*/ 1809438 h 2047876"/>
                <a:gd name="connsiteX35" fmla="*/ 374553 w 2241585"/>
                <a:gd name="connsiteY35" fmla="*/ 1834697 h 2047876"/>
                <a:gd name="connsiteX36" fmla="*/ 412083 w 2241585"/>
                <a:gd name="connsiteY36" fmla="*/ 1849665 h 2047876"/>
                <a:gd name="connsiteX37" fmla="*/ 848846 w 2241585"/>
                <a:gd name="connsiteY37" fmla="*/ 1849665 h 2047876"/>
                <a:gd name="connsiteX38" fmla="*/ 888863 w 2241585"/>
                <a:gd name="connsiteY38" fmla="*/ 1849665 h 2047876"/>
                <a:gd name="connsiteX39" fmla="*/ 893432 w 2241585"/>
                <a:gd name="connsiteY39" fmla="*/ 1842809 h 2047876"/>
                <a:gd name="connsiteX40" fmla="*/ 978478 w 2241585"/>
                <a:gd name="connsiteY40" fmla="*/ 1808163 h 2047876"/>
                <a:gd name="connsiteX41" fmla="*/ 1086889 w 2241585"/>
                <a:gd name="connsiteY41" fmla="*/ 1808163 h 2047876"/>
                <a:gd name="connsiteX42" fmla="*/ 1206515 w 2241585"/>
                <a:gd name="connsiteY42" fmla="*/ 1928020 h 2047876"/>
                <a:gd name="connsiteX43" fmla="*/ 1086889 w 2241585"/>
                <a:gd name="connsiteY43" fmla="*/ 2047876 h 2047876"/>
                <a:gd name="connsiteX44" fmla="*/ 978478 w 2241585"/>
                <a:gd name="connsiteY44" fmla="*/ 2047876 h 2047876"/>
                <a:gd name="connsiteX45" fmla="*/ 893432 w 2241585"/>
                <a:gd name="connsiteY45" fmla="*/ 2013230 h 2047876"/>
                <a:gd name="connsiteX46" fmla="*/ 874202 w 2241585"/>
                <a:gd name="connsiteY46" fmla="*/ 1984375 h 2047876"/>
                <a:gd name="connsiteX47" fmla="*/ 746479 w 2241585"/>
                <a:gd name="connsiteY47" fmla="*/ 1984375 h 2047876"/>
                <a:gd name="connsiteX48" fmla="*/ 412083 w 2241585"/>
                <a:gd name="connsiteY48" fmla="*/ 1984375 h 2047876"/>
                <a:gd name="connsiteX49" fmla="*/ 258208 w 2241585"/>
                <a:gd name="connsiteY49" fmla="*/ 1902052 h 2047876"/>
                <a:gd name="connsiteX50" fmla="*/ 241723 w 2241585"/>
                <a:gd name="connsiteY50" fmla="*/ 1875755 h 2047876"/>
                <a:gd name="connsiteX51" fmla="*/ 202429 w 2241585"/>
                <a:gd name="connsiteY51" fmla="*/ 1864721 h 2047876"/>
                <a:gd name="connsiteX52" fmla="*/ 169179 w 2241585"/>
                <a:gd name="connsiteY52" fmla="*/ 1838972 h 2047876"/>
                <a:gd name="connsiteX53" fmla="*/ 586 w 2241585"/>
                <a:gd name="connsiteY53" fmla="*/ 1273422 h 2047876"/>
                <a:gd name="connsiteX54" fmla="*/ 23065 w 2241585"/>
                <a:gd name="connsiteY54" fmla="*/ 1089899 h 2047876"/>
                <a:gd name="connsiteX55" fmla="*/ 94249 w 2241585"/>
                <a:gd name="connsiteY55" fmla="*/ 970048 h 2047876"/>
                <a:gd name="connsiteX56" fmla="*/ 94249 w 2241585"/>
                <a:gd name="connsiteY56" fmla="*/ 925104 h 2047876"/>
                <a:gd name="connsiteX57" fmla="*/ 94249 w 2241585"/>
                <a:gd name="connsiteY57" fmla="*/ 921358 h 2047876"/>
                <a:gd name="connsiteX58" fmla="*/ 94249 w 2241585"/>
                <a:gd name="connsiteY58" fmla="*/ 883905 h 2047876"/>
                <a:gd name="connsiteX59" fmla="*/ 94249 w 2241585"/>
                <a:gd name="connsiteY59" fmla="*/ 865178 h 2047876"/>
                <a:gd name="connsiteX60" fmla="*/ 97995 w 2241585"/>
                <a:gd name="connsiteY60" fmla="*/ 823979 h 2047876"/>
                <a:gd name="connsiteX61" fmla="*/ 390223 w 2241585"/>
                <a:gd name="connsiteY61" fmla="*/ 258430 h 2047876"/>
                <a:gd name="connsiteX62" fmla="*/ 877268 w 2241585"/>
                <a:gd name="connsiteY62" fmla="*/ 22472 h 2047876"/>
                <a:gd name="connsiteX63" fmla="*/ 1120790 w 2241585"/>
                <a:gd name="connsiteY63" fmla="*/ 0 h 204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41585" h="2047876">
                  <a:moveTo>
                    <a:pt x="1120790" y="0"/>
                  </a:moveTo>
                  <a:cubicBezTo>
                    <a:pt x="1124537" y="0"/>
                    <a:pt x="1124537" y="0"/>
                    <a:pt x="1124537" y="0"/>
                  </a:cubicBezTo>
                  <a:cubicBezTo>
                    <a:pt x="1203213" y="0"/>
                    <a:pt x="1285636" y="7491"/>
                    <a:pt x="1368059" y="22472"/>
                  </a:cubicBezTo>
                  <a:cubicBezTo>
                    <a:pt x="1566624" y="56180"/>
                    <a:pt x="1727723" y="134833"/>
                    <a:pt x="1855104" y="258430"/>
                  </a:cubicBezTo>
                  <a:cubicBezTo>
                    <a:pt x="2034936" y="430716"/>
                    <a:pt x="2132345" y="621729"/>
                    <a:pt x="2147331" y="823979"/>
                  </a:cubicBezTo>
                  <a:cubicBezTo>
                    <a:pt x="2147331" y="850196"/>
                    <a:pt x="2147331" y="857687"/>
                    <a:pt x="2151078" y="865178"/>
                  </a:cubicBezTo>
                  <a:cubicBezTo>
                    <a:pt x="2151078" y="868923"/>
                    <a:pt x="2151078" y="876414"/>
                    <a:pt x="2151078" y="883905"/>
                  </a:cubicBezTo>
                  <a:cubicBezTo>
                    <a:pt x="2151078" y="883905"/>
                    <a:pt x="2147331" y="891395"/>
                    <a:pt x="2147331" y="921358"/>
                  </a:cubicBezTo>
                  <a:cubicBezTo>
                    <a:pt x="2147331" y="936340"/>
                    <a:pt x="2147331" y="955066"/>
                    <a:pt x="2147331" y="970048"/>
                  </a:cubicBezTo>
                  <a:cubicBezTo>
                    <a:pt x="2177303" y="992520"/>
                    <a:pt x="2207275" y="1029974"/>
                    <a:pt x="2222261" y="1089899"/>
                  </a:cubicBezTo>
                  <a:cubicBezTo>
                    <a:pt x="2229754" y="1134844"/>
                    <a:pt x="2244740" y="1202260"/>
                    <a:pt x="2240994" y="1273422"/>
                  </a:cubicBezTo>
                  <a:cubicBezTo>
                    <a:pt x="2233501" y="1460690"/>
                    <a:pt x="2214768" y="1659194"/>
                    <a:pt x="2072401" y="1838972"/>
                  </a:cubicBezTo>
                  <a:cubicBezTo>
                    <a:pt x="2053669" y="1861444"/>
                    <a:pt x="2027443" y="1872680"/>
                    <a:pt x="1997471" y="1876425"/>
                  </a:cubicBezTo>
                  <a:cubicBezTo>
                    <a:pt x="1986232" y="1876425"/>
                    <a:pt x="1986232" y="1876425"/>
                    <a:pt x="1986232" y="1876425"/>
                  </a:cubicBezTo>
                  <a:cubicBezTo>
                    <a:pt x="1982485" y="1876425"/>
                    <a:pt x="1982485" y="1876425"/>
                    <a:pt x="1982485" y="1876425"/>
                  </a:cubicBezTo>
                  <a:cubicBezTo>
                    <a:pt x="1952513" y="1876425"/>
                    <a:pt x="1926288" y="1865189"/>
                    <a:pt x="1911302" y="1842717"/>
                  </a:cubicBezTo>
                  <a:cubicBezTo>
                    <a:pt x="1892569" y="1820245"/>
                    <a:pt x="1885076" y="1794027"/>
                    <a:pt x="1888823" y="1764064"/>
                  </a:cubicBezTo>
                  <a:cubicBezTo>
                    <a:pt x="2012457" y="1000011"/>
                    <a:pt x="2012457" y="1000011"/>
                    <a:pt x="2012457" y="1000011"/>
                  </a:cubicBezTo>
                  <a:cubicBezTo>
                    <a:pt x="2012457" y="973793"/>
                    <a:pt x="2012457" y="947576"/>
                    <a:pt x="2012457" y="921358"/>
                  </a:cubicBezTo>
                  <a:cubicBezTo>
                    <a:pt x="2012457" y="891395"/>
                    <a:pt x="2016204" y="880159"/>
                    <a:pt x="2016204" y="872669"/>
                  </a:cubicBezTo>
                  <a:cubicBezTo>
                    <a:pt x="2016204" y="868923"/>
                    <a:pt x="2012457" y="857687"/>
                    <a:pt x="2012457" y="831470"/>
                  </a:cubicBezTo>
                  <a:cubicBezTo>
                    <a:pt x="2001218" y="662928"/>
                    <a:pt x="1918795" y="505623"/>
                    <a:pt x="1761442" y="355809"/>
                  </a:cubicBezTo>
                  <a:cubicBezTo>
                    <a:pt x="1652793" y="250939"/>
                    <a:pt x="1517919" y="183522"/>
                    <a:pt x="1341834" y="153560"/>
                  </a:cubicBezTo>
                  <a:cubicBezTo>
                    <a:pt x="1270650" y="142324"/>
                    <a:pt x="1195720" y="134833"/>
                    <a:pt x="1124537" y="134833"/>
                  </a:cubicBezTo>
                  <a:cubicBezTo>
                    <a:pt x="1120790" y="134833"/>
                    <a:pt x="1120790" y="134833"/>
                    <a:pt x="1120790" y="134833"/>
                  </a:cubicBezTo>
                  <a:cubicBezTo>
                    <a:pt x="1045860" y="134833"/>
                    <a:pt x="970930" y="142324"/>
                    <a:pt x="899747" y="153560"/>
                  </a:cubicBezTo>
                  <a:cubicBezTo>
                    <a:pt x="727408" y="183522"/>
                    <a:pt x="588787" y="250939"/>
                    <a:pt x="483885" y="355809"/>
                  </a:cubicBezTo>
                  <a:cubicBezTo>
                    <a:pt x="322786" y="505623"/>
                    <a:pt x="240363" y="662928"/>
                    <a:pt x="229123" y="831470"/>
                  </a:cubicBezTo>
                  <a:cubicBezTo>
                    <a:pt x="229123" y="857687"/>
                    <a:pt x="229123" y="868923"/>
                    <a:pt x="229123" y="872669"/>
                  </a:cubicBezTo>
                  <a:cubicBezTo>
                    <a:pt x="229123" y="880159"/>
                    <a:pt x="229123" y="895141"/>
                    <a:pt x="229123" y="921358"/>
                  </a:cubicBezTo>
                  <a:cubicBezTo>
                    <a:pt x="229123" y="925104"/>
                    <a:pt x="229123" y="925104"/>
                    <a:pt x="229123" y="925104"/>
                  </a:cubicBezTo>
                  <a:cubicBezTo>
                    <a:pt x="229123" y="947576"/>
                    <a:pt x="229123" y="973793"/>
                    <a:pt x="229123" y="1000011"/>
                  </a:cubicBezTo>
                  <a:cubicBezTo>
                    <a:pt x="352758" y="1764064"/>
                    <a:pt x="352758" y="1764064"/>
                    <a:pt x="352758" y="1764064"/>
                  </a:cubicBezTo>
                  <a:lnTo>
                    <a:pt x="350927" y="1797007"/>
                  </a:lnTo>
                  <a:lnTo>
                    <a:pt x="358719" y="1809438"/>
                  </a:lnTo>
                  <a:cubicBezTo>
                    <a:pt x="374553" y="1834697"/>
                    <a:pt x="374553" y="1834697"/>
                    <a:pt x="374553" y="1834697"/>
                  </a:cubicBezTo>
                  <a:cubicBezTo>
                    <a:pt x="378306" y="1842181"/>
                    <a:pt x="393318" y="1849665"/>
                    <a:pt x="412083" y="1849665"/>
                  </a:cubicBezTo>
                  <a:cubicBezTo>
                    <a:pt x="661662" y="1849665"/>
                    <a:pt x="786451" y="1849665"/>
                    <a:pt x="848846" y="1849665"/>
                  </a:cubicBezTo>
                  <a:lnTo>
                    <a:pt x="888863" y="1849665"/>
                  </a:lnTo>
                  <a:lnTo>
                    <a:pt x="893432" y="1842809"/>
                  </a:lnTo>
                  <a:cubicBezTo>
                    <a:pt x="914927" y="1821273"/>
                    <a:pt x="944834" y="1808163"/>
                    <a:pt x="978478" y="1808163"/>
                  </a:cubicBezTo>
                  <a:cubicBezTo>
                    <a:pt x="1086889" y="1808163"/>
                    <a:pt x="1086889" y="1808163"/>
                    <a:pt x="1086889" y="1808163"/>
                  </a:cubicBezTo>
                  <a:cubicBezTo>
                    <a:pt x="1154179" y="1808163"/>
                    <a:pt x="1206515" y="1860600"/>
                    <a:pt x="1206515" y="1928020"/>
                  </a:cubicBezTo>
                  <a:cubicBezTo>
                    <a:pt x="1206515" y="1995439"/>
                    <a:pt x="1154179" y="2047876"/>
                    <a:pt x="1086889" y="2047876"/>
                  </a:cubicBezTo>
                  <a:cubicBezTo>
                    <a:pt x="978478" y="2047876"/>
                    <a:pt x="978478" y="2047876"/>
                    <a:pt x="978478" y="2047876"/>
                  </a:cubicBezTo>
                  <a:cubicBezTo>
                    <a:pt x="944834" y="2047876"/>
                    <a:pt x="914927" y="2034767"/>
                    <a:pt x="893432" y="2013230"/>
                  </a:cubicBezTo>
                  <a:lnTo>
                    <a:pt x="874202" y="1984375"/>
                  </a:lnTo>
                  <a:lnTo>
                    <a:pt x="746479" y="1984375"/>
                  </a:lnTo>
                  <a:cubicBezTo>
                    <a:pt x="412083" y="1984375"/>
                    <a:pt x="412083" y="1984375"/>
                    <a:pt x="412083" y="1984375"/>
                  </a:cubicBezTo>
                  <a:cubicBezTo>
                    <a:pt x="344528" y="1984375"/>
                    <a:pt x="288232" y="1954440"/>
                    <a:pt x="258208" y="1902052"/>
                  </a:cubicBezTo>
                  <a:lnTo>
                    <a:pt x="241723" y="1875755"/>
                  </a:lnTo>
                  <a:lnTo>
                    <a:pt x="202429" y="1864721"/>
                  </a:lnTo>
                  <a:cubicBezTo>
                    <a:pt x="189785" y="1858635"/>
                    <a:pt x="178545" y="1850208"/>
                    <a:pt x="169179" y="1838972"/>
                  </a:cubicBezTo>
                  <a:cubicBezTo>
                    <a:pt x="26812" y="1659194"/>
                    <a:pt x="8079" y="1460690"/>
                    <a:pt x="586" y="1273422"/>
                  </a:cubicBezTo>
                  <a:cubicBezTo>
                    <a:pt x="-3160" y="1202260"/>
                    <a:pt x="11826" y="1134844"/>
                    <a:pt x="23065" y="1089899"/>
                  </a:cubicBezTo>
                  <a:cubicBezTo>
                    <a:pt x="34305" y="1029974"/>
                    <a:pt x="64277" y="992520"/>
                    <a:pt x="94249" y="970048"/>
                  </a:cubicBezTo>
                  <a:cubicBezTo>
                    <a:pt x="94249" y="955066"/>
                    <a:pt x="94249" y="940085"/>
                    <a:pt x="94249" y="925104"/>
                  </a:cubicBezTo>
                  <a:cubicBezTo>
                    <a:pt x="94249" y="921358"/>
                    <a:pt x="94249" y="921358"/>
                    <a:pt x="94249" y="921358"/>
                  </a:cubicBezTo>
                  <a:cubicBezTo>
                    <a:pt x="94249" y="891395"/>
                    <a:pt x="94249" y="883905"/>
                    <a:pt x="94249" y="883905"/>
                  </a:cubicBezTo>
                  <a:cubicBezTo>
                    <a:pt x="90502" y="876414"/>
                    <a:pt x="94249" y="868923"/>
                    <a:pt x="94249" y="865178"/>
                  </a:cubicBezTo>
                  <a:cubicBezTo>
                    <a:pt x="94249" y="857687"/>
                    <a:pt x="94249" y="850196"/>
                    <a:pt x="97995" y="823979"/>
                  </a:cubicBezTo>
                  <a:cubicBezTo>
                    <a:pt x="109235" y="621729"/>
                    <a:pt x="206644" y="430716"/>
                    <a:pt x="390223" y="258430"/>
                  </a:cubicBezTo>
                  <a:cubicBezTo>
                    <a:pt x="517604" y="134833"/>
                    <a:pt x="674957" y="56180"/>
                    <a:pt x="877268" y="22472"/>
                  </a:cubicBezTo>
                  <a:cubicBezTo>
                    <a:pt x="955944" y="7491"/>
                    <a:pt x="1038367" y="0"/>
                    <a:pt x="1120790" y="0"/>
                  </a:cubicBezTo>
                  <a:close/>
                </a:path>
              </a:pathLst>
            </a:custGeom>
            <a:grpFill/>
            <a:ln>
              <a:noFill/>
            </a:ln>
          </p:spPr>
          <p:txBody>
            <a:bodyPr vert="horz" wrap="square" lIns="91401" tIns="45700" rIns="91401" bIns="45700" numCol="1" anchor="t" anchorCtr="0" compatLnSpc="1">
              <a:prstTxWarp prst="textNoShape">
                <a:avLst/>
              </a:prstTxWarp>
              <a:noAutofit/>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17" name="Freeform 112"/>
          <p:cNvSpPr>
            <a:spLocks/>
          </p:cNvSpPr>
          <p:nvPr/>
        </p:nvSpPr>
        <p:spPr bwMode="auto">
          <a:xfrm>
            <a:off x="519447" y="2205309"/>
            <a:ext cx="679372" cy="658216"/>
          </a:xfrm>
          <a:custGeom>
            <a:avLst/>
            <a:gdLst>
              <a:gd name="connsiteX0" fmla="*/ 1086907 w 1672614"/>
              <a:gd name="connsiteY0" fmla="*/ 1526185 h 1620522"/>
              <a:gd name="connsiteX1" fmla="*/ 1076162 w 1672614"/>
              <a:gd name="connsiteY1" fmla="*/ 1533946 h 1620522"/>
              <a:gd name="connsiteX2" fmla="*/ 1074627 w 1672614"/>
              <a:gd name="connsiteY2" fmla="*/ 1546363 h 1620522"/>
              <a:gd name="connsiteX3" fmla="*/ 1094582 w 1672614"/>
              <a:gd name="connsiteY3" fmla="*/ 1558780 h 1620522"/>
              <a:gd name="connsiteX4" fmla="*/ 1106861 w 1672614"/>
              <a:gd name="connsiteY4" fmla="*/ 1538602 h 1620522"/>
              <a:gd name="connsiteX5" fmla="*/ 1099187 w 1672614"/>
              <a:gd name="connsiteY5" fmla="*/ 1529290 h 1620522"/>
              <a:gd name="connsiteX6" fmla="*/ 1089977 w 1672614"/>
              <a:gd name="connsiteY6" fmla="*/ 1526185 h 1620522"/>
              <a:gd name="connsiteX7" fmla="*/ 1086907 w 1672614"/>
              <a:gd name="connsiteY7" fmla="*/ 1526185 h 1620522"/>
              <a:gd name="connsiteX8" fmla="*/ 1102932 w 1672614"/>
              <a:gd name="connsiteY8" fmla="*/ 1464841 h 1620522"/>
              <a:gd name="connsiteX9" fmla="*/ 1131777 w 1672614"/>
              <a:gd name="connsiteY9" fmla="*/ 1475271 h 1620522"/>
              <a:gd name="connsiteX10" fmla="*/ 1167397 w 1672614"/>
              <a:gd name="connsiteY10" fmla="*/ 1524718 h 1620522"/>
              <a:gd name="connsiteX11" fmla="*/ 1108546 w 1672614"/>
              <a:gd name="connsiteY11" fmla="*/ 1618977 h 1620522"/>
              <a:gd name="connsiteX12" fmla="*/ 1089961 w 1672614"/>
              <a:gd name="connsiteY12" fmla="*/ 1620522 h 1620522"/>
              <a:gd name="connsiteX13" fmla="*/ 1014074 w 1672614"/>
              <a:gd name="connsiteY13" fmla="*/ 1560259 h 1620522"/>
              <a:gd name="connsiteX14" fmla="*/ 1023367 w 1672614"/>
              <a:gd name="connsiteY14" fmla="*/ 1501540 h 1620522"/>
              <a:gd name="connsiteX15" fmla="*/ 1072925 w 1672614"/>
              <a:gd name="connsiteY15" fmla="*/ 1466000 h 1620522"/>
              <a:gd name="connsiteX16" fmla="*/ 1102932 w 1672614"/>
              <a:gd name="connsiteY16" fmla="*/ 1464841 h 1620522"/>
              <a:gd name="connsiteX17" fmla="*/ 1467226 w 1672614"/>
              <a:gd name="connsiteY17" fmla="*/ 866979 h 1620522"/>
              <a:gd name="connsiteX18" fmla="*/ 1238038 w 1672614"/>
              <a:gd name="connsiteY18" fmla="*/ 986203 h 1620522"/>
              <a:gd name="connsiteX19" fmla="*/ 1327746 w 1672614"/>
              <a:gd name="connsiteY19" fmla="*/ 1156358 h 1620522"/>
              <a:gd name="connsiteX20" fmla="*/ 1564457 w 1672614"/>
              <a:gd name="connsiteY20" fmla="*/ 1032504 h 1620522"/>
              <a:gd name="connsiteX21" fmla="*/ 1487438 w 1672614"/>
              <a:gd name="connsiteY21" fmla="*/ 795226 h 1620522"/>
              <a:gd name="connsiteX22" fmla="*/ 1506011 w 1672614"/>
              <a:gd name="connsiteY22" fmla="*/ 809534 h 1620522"/>
              <a:gd name="connsiteX23" fmla="*/ 1634474 w 1672614"/>
              <a:gd name="connsiteY23" fmla="*/ 1029172 h 1620522"/>
              <a:gd name="connsiteX24" fmla="*/ 1637569 w 1672614"/>
              <a:gd name="connsiteY24" fmla="*/ 1052374 h 1620522"/>
              <a:gd name="connsiteX25" fmla="*/ 1622092 w 1672614"/>
              <a:gd name="connsiteY25" fmla="*/ 1070935 h 1620522"/>
              <a:gd name="connsiteX26" fmla="*/ 1328019 w 1672614"/>
              <a:gd name="connsiteY26" fmla="*/ 1225610 h 1620522"/>
              <a:gd name="connsiteX27" fmla="*/ 1314089 w 1672614"/>
              <a:gd name="connsiteY27" fmla="*/ 1228703 h 1620522"/>
              <a:gd name="connsiteX28" fmla="*/ 1286230 w 1672614"/>
              <a:gd name="connsiteY28" fmla="*/ 1213236 h 1620522"/>
              <a:gd name="connsiteX29" fmla="*/ 1168601 w 1672614"/>
              <a:gd name="connsiteY29" fmla="*/ 987410 h 1620522"/>
              <a:gd name="connsiteX30" fmla="*/ 1167053 w 1672614"/>
              <a:gd name="connsiteY30" fmla="*/ 964209 h 1620522"/>
              <a:gd name="connsiteX31" fmla="*/ 1180983 w 1672614"/>
              <a:gd name="connsiteY31" fmla="*/ 945648 h 1620522"/>
              <a:gd name="connsiteX32" fmla="*/ 1464221 w 1672614"/>
              <a:gd name="connsiteY32" fmla="*/ 797160 h 1620522"/>
              <a:gd name="connsiteX33" fmla="*/ 1487438 w 1672614"/>
              <a:gd name="connsiteY33" fmla="*/ 795226 h 1620522"/>
              <a:gd name="connsiteX34" fmla="*/ 973546 w 1672614"/>
              <a:gd name="connsiteY34" fmla="*/ 784797 h 1620522"/>
              <a:gd name="connsiteX35" fmla="*/ 883838 w 1672614"/>
              <a:gd name="connsiteY35" fmla="*/ 829361 h 1620522"/>
              <a:gd name="connsiteX36" fmla="*/ 1110132 w 1672614"/>
              <a:gd name="connsiteY36" fmla="*/ 1266323 h 1620522"/>
              <a:gd name="connsiteX37" fmla="*/ 1198103 w 1672614"/>
              <a:gd name="connsiteY37" fmla="*/ 1221180 h 1620522"/>
              <a:gd name="connsiteX38" fmla="*/ 996045 w 1672614"/>
              <a:gd name="connsiteY38" fmla="*/ 713047 h 1620522"/>
              <a:gd name="connsiteX39" fmla="*/ 1014016 w 1672614"/>
              <a:gd name="connsiteY39" fmla="*/ 727362 h 1620522"/>
              <a:gd name="connsiteX40" fmla="*/ 1267546 w 1672614"/>
              <a:gd name="connsiteY40" fmla="*/ 1219501 h 1620522"/>
              <a:gd name="connsiteX41" fmla="*/ 1269092 w 1672614"/>
              <a:gd name="connsiteY41" fmla="*/ 1244263 h 1620522"/>
              <a:gd name="connsiteX42" fmla="*/ 1253633 w 1672614"/>
              <a:gd name="connsiteY42" fmla="*/ 1261287 h 1620522"/>
              <a:gd name="connsiteX43" fmla="*/ 1109863 w 1672614"/>
              <a:gd name="connsiteY43" fmla="*/ 1335572 h 1620522"/>
              <a:gd name="connsiteX44" fmla="*/ 1095950 w 1672614"/>
              <a:gd name="connsiteY44" fmla="*/ 1338667 h 1620522"/>
              <a:gd name="connsiteX45" fmla="*/ 1086674 w 1672614"/>
              <a:gd name="connsiteY45" fmla="*/ 1337120 h 1620522"/>
              <a:gd name="connsiteX46" fmla="*/ 1068123 w 1672614"/>
              <a:gd name="connsiteY46" fmla="*/ 1323191 h 1620522"/>
              <a:gd name="connsiteX47" fmla="*/ 814593 w 1672614"/>
              <a:gd name="connsiteY47" fmla="*/ 831052 h 1620522"/>
              <a:gd name="connsiteX48" fmla="*/ 828506 w 1672614"/>
              <a:gd name="connsiteY48" fmla="*/ 789266 h 1620522"/>
              <a:gd name="connsiteX49" fmla="*/ 972276 w 1672614"/>
              <a:gd name="connsiteY49" fmla="*/ 714981 h 1620522"/>
              <a:gd name="connsiteX50" fmla="*/ 996045 w 1672614"/>
              <a:gd name="connsiteY50" fmla="*/ 713047 h 1620522"/>
              <a:gd name="connsiteX51" fmla="*/ 1313854 w 1672614"/>
              <a:gd name="connsiteY51" fmla="*/ 558502 h 1620522"/>
              <a:gd name="connsiteX52" fmla="*/ 1080615 w 1672614"/>
              <a:gd name="connsiteY52" fmla="*/ 679462 h 1620522"/>
              <a:gd name="connsiteX53" fmla="*/ 1170322 w 1672614"/>
              <a:gd name="connsiteY53" fmla="*/ 854247 h 1620522"/>
              <a:gd name="connsiteX54" fmla="*/ 1403561 w 1672614"/>
              <a:gd name="connsiteY54" fmla="*/ 733866 h 1620522"/>
              <a:gd name="connsiteX55" fmla="*/ 1336268 w 1672614"/>
              <a:gd name="connsiteY55" fmla="*/ 487911 h 1620522"/>
              <a:gd name="connsiteX56" fmla="*/ 1354253 w 1672614"/>
              <a:gd name="connsiteY56" fmla="*/ 502818 h 1620522"/>
              <a:gd name="connsiteX57" fmla="*/ 1473380 w 1672614"/>
              <a:gd name="connsiteY57" fmla="*/ 733578 h 1620522"/>
              <a:gd name="connsiteX58" fmla="*/ 1459456 w 1672614"/>
              <a:gd name="connsiteY58" fmla="*/ 775394 h 1620522"/>
              <a:gd name="connsiteX59" fmla="*/ 1171696 w 1672614"/>
              <a:gd name="connsiteY59" fmla="*/ 924072 h 1620522"/>
              <a:gd name="connsiteX60" fmla="*/ 1157772 w 1672614"/>
              <a:gd name="connsiteY60" fmla="*/ 927169 h 1620522"/>
              <a:gd name="connsiteX61" fmla="*/ 1148489 w 1672614"/>
              <a:gd name="connsiteY61" fmla="*/ 925620 h 1620522"/>
              <a:gd name="connsiteX62" fmla="*/ 1129924 w 1672614"/>
              <a:gd name="connsiteY62" fmla="*/ 910133 h 1620522"/>
              <a:gd name="connsiteX63" fmla="*/ 1010798 w 1672614"/>
              <a:gd name="connsiteY63" fmla="*/ 680921 h 1620522"/>
              <a:gd name="connsiteX64" fmla="*/ 1024722 w 1672614"/>
              <a:gd name="connsiteY64" fmla="*/ 639106 h 1620522"/>
              <a:gd name="connsiteX65" fmla="*/ 1312482 w 1672614"/>
              <a:gd name="connsiteY65" fmla="*/ 490428 h 1620522"/>
              <a:gd name="connsiteX66" fmla="*/ 1336268 w 1672614"/>
              <a:gd name="connsiteY66" fmla="*/ 487911 h 1620522"/>
              <a:gd name="connsiteX67" fmla="*/ 249864 w 1672614"/>
              <a:gd name="connsiteY67" fmla="*/ 370216 h 1620522"/>
              <a:gd name="connsiteX68" fmla="*/ 170938 w 1672614"/>
              <a:gd name="connsiteY68" fmla="*/ 402711 h 1620522"/>
              <a:gd name="connsiteX69" fmla="*/ 147724 w 1672614"/>
              <a:gd name="connsiteY69" fmla="*/ 456868 h 1620522"/>
              <a:gd name="connsiteX70" fmla="*/ 157010 w 1672614"/>
              <a:gd name="connsiteY70" fmla="*/ 817401 h 1620522"/>
              <a:gd name="connsiteX71" fmla="*/ 157010 w 1672614"/>
              <a:gd name="connsiteY71" fmla="*/ 825138 h 1620522"/>
              <a:gd name="connsiteX72" fmla="*/ 157010 w 1672614"/>
              <a:gd name="connsiteY72" fmla="*/ 851443 h 1620522"/>
              <a:gd name="connsiteX73" fmla="*/ 158557 w 1672614"/>
              <a:gd name="connsiteY73" fmla="*/ 891674 h 1620522"/>
              <a:gd name="connsiteX74" fmla="*/ 181648 w 1672614"/>
              <a:gd name="connsiteY74" fmla="*/ 950162 h 1620522"/>
              <a:gd name="connsiteX75" fmla="*/ 181771 w 1672614"/>
              <a:gd name="connsiteY75" fmla="*/ 950473 h 1620522"/>
              <a:gd name="connsiteX76" fmla="*/ 183319 w 1672614"/>
              <a:gd name="connsiteY76" fmla="*/ 953568 h 1620522"/>
              <a:gd name="connsiteX77" fmla="*/ 184866 w 1672614"/>
              <a:gd name="connsiteY77" fmla="*/ 956663 h 1620522"/>
              <a:gd name="connsiteX78" fmla="*/ 208080 w 1672614"/>
              <a:gd name="connsiteY78" fmla="*/ 1017009 h 1620522"/>
              <a:gd name="connsiteX79" fmla="*/ 220461 w 1672614"/>
              <a:gd name="connsiteY79" fmla="*/ 1054146 h 1620522"/>
              <a:gd name="connsiteX80" fmla="*/ 223556 w 1672614"/>
              <a:gd name="connsiteY80" fmla="*/ 1074261 h 1620522"/>
              <a:gd name="connsiteX81" fmla="*/ 138439 w 1672614"/>
              <a:gd name="connsiteY81" fmla="*/ 1304817 h 1620522"/>
              <a:gd name="connsiteX82" fmla="*/ 64155 w 1672614"/>
              <a:gd name="connsiteY82" fmla="*/ 1496688 h 1620522"/>
              <a:gd name="connsiteX83" fmla="*/ 101297 w 1672614"/>
              <a:gd name="connsiteY83" fmla="*/ 1557035 h 1620522"/>
              <a:gd name="connsiteX84" fmla="*/ 161653 w 1672614"/>
              <a:gd name="connsiteY84" fmla="*/ 1524540 h 1620522"/>
              <a:gd name="connsiteX85" fmla="*/ 249864 w 1672614"/>
              <a:gd name="connsiteY85" fmla="*/ 1317195 h 1620522"/>
              <a:gd name="connsiteX86" fmla="*/ 339624 w 1672614"/>
              <a:gd name="connsiteY86" fmla="*/ 1102114 h 1620522"/>
              <a:gd name="connsiteX87" fmla="*/ 341171 w 1672614"/>
              <a:gd name="connsiteY87" fmla="*/ 1088187 h 1620522"/>
              <a:gd name="connsiteX88" fmla="*/ 359742 w 1672614"/>
              <a:gd name="connsiteY88" fmla="*/ 1058788 h 1620522"/>
              <a:gd name="connsiteX89" fmla="*/ 393789 w 1672614"/>
              <a:gd name="connsiteY89" fmla="*/ 1066524 h 1620522"/>
              <a:gd name="connsiteX90" fmla="*/ 579498 w 1672614"/>
              <a:gd name="connsiteY90" fmla="*/ 1495141 h 1620522"/>
              <a:gd name="connsiteX91" fmla="*/ 642949 w 1672614"/>
              <a:gd name="connsiteY91" fmla="*/ 1546203 h 1620522"/>
              <a:gd name="connsiteX92" fmla="*/ 680091 w 1672614"/>
              <a:gd name="connsiteY92" fmla="*/ 1501330 h 1620522"/>
              <a:gd name="connsiteX93" fmla="*/ 361290 w 1672614"/>
              <a:gd name="connsiteY93" fmla="*/ 904053 h 1620522"/>
              <a:gd name="connsiteX94" fmla="*/ 348909 w 1672614"/>
              <a:gd name="connsiteY94" fmla="*/ 880842 h 1620522"/>
              <a:gd name="connsiteX95" fmla="*/ 347362 w 1672614"/>
              <a:gd name="connsiteY95" fmla="*/ 845253 h 1620522"/>
              <a:gd name="connsiteX96" fmla="*/ 348909 w 1672614"/>
              <a:gd name="connsiteY96" fmla="*/ 837517 h 1620522"/>
              <a:gd name="connsiteX97" fmla="*/ 348909 w 1672614"/>
              <a:gd name="connsiteY97" fmla="*/ 811212 h 1620522"/>
              <a:gd name="connsiteX98" fmla="*/ 347362 w 1672614"/>
              <a:gd name="connsiteY98" fmla="*/ 719918 h 1620522"/>
              <a:gd name="connsiteX99" fmla="*/ 347362 w 1672614"/>
              <a:gd name="connsiteY99" fmla="*/ 681234 h 1620522"/>
              <a:gd name="connsiteX100" fmla="*/ 359742 w 1672614"/>
              <a:gd name="connsiteY100" fmla="*/ 654929 h 1620522"/>
              <a:gd name="connsiteX101" fmla="*/ 389146 w 1672614"/>
              <a:gd name="connsiteY101" fmla="*/ 651834 h 1620522"/>
              <a:gd name="connsiteX102" fmla="*/ 588784 w 1672614"/>
              <a:gd name="connsiteY102" fmla="*/ 698255 h 1620522"/>
              <a:gd name="connsiteX103" fmla="*/ 650687 w 1672614"/>
              <a:gd name="connsiteY103" fmla="*/ 695160 h 1620522"/>
              <a:gd name="connsiteX104" fmla="*/ 658425 w 1672614"/>
              <a:gd name="connsiteY104" fmla="*/ 693613 h 1620522"/>
              <a:gd name="connsiteX105" fmla="*/ 659972 w 1672614"/>
              <a:gd name="connsiteY105" fmla="*/ 692066 h 1620522"/>
              <a:gd name="connsiteX106" fmla="*/ 676996 w 1672614"/>
              <a:gd name="connsiteY106" fmla="*/ 682781 h 1620522"/>
              <a:gd name="connsiteX107" fmla="*/ 678543 w 1672614"/>
              <a:gd name="connsiteY107" fmla="*/ 625529 h 1620522"/>
              <a:gd name="connsiteX108" fmla="*/ 622830 w 1672614"/>
              <a:gd name="connsiteY108" fmla="*/ 596130 h 1620522"/>
              <a:gd name="connsiteX109" fmla="*/ 615093 w 1672614"/>
              <a:gd name="connsiteY109" fmla="*/ 597677 h 1620522"/>
              <a:gd name="connsiteX110" fmla="*/ 605807 w 1672614"/>
              <a:gd name="connsiteY110" fmla="*/ 599224 h 1620522"/>
              <a:gd name="connsiteX111" fmla="*/ 599617 w 1672614"/>
              <a:gd name="connsiteY111" fmla="*/ 599224 h 1620522"/>
              <a:gd name="connsiteX112" fmla="*/ 356647 w 1672614"/>
              <a:gd name="connsiteY112" fmla="*/ 524952 h 1620522"/>
              <a:gd name="connsiteX113" fmla="*/ 339624 w 1672614"/>
              <a:gd name="connsiteY113" fmla="*/ 500194 h 1620522"/>
              <a:gd name="connsiteX114" fmla="*/ 339624 w 1672614"/>
              <a:gd name="connsiteY114" fmla="*/ 489363 h 1620522"/>
              <a:gd name="connsiteX115" fmla="*/ 339624 w 1672614"/>
              <a:gd name="connsiteY115" fmla="*/ 475436 h 1620522"/>
              <a:gd name="connsiteX116" fmla="*/ 249864 w 1672614"/>
              <a:gd name="connsiteY116" fmla="*/ 370216 h 1620522"/>
              <a:gd name="connsiteX117" fmla="*/ 253075 w 1672614"/>
              <a:gd name="connsiteY117" fmla="*/ 308290 h 1620522"/>
              <a:gd name="connsiteX118" fmla="*/ 401497 w 1672614"/>
              <a:gd name="connsiteY118" fmla="*/ 470771 h 1620522"/>
              <a:gd name="connsiteX119" fmla="*/ 401497 w 1672614"/>
              <a:gd name="connsiteY119" fmla="*/ 478508 h 1620522"/>
              <a:gd name="connsiteX120" fmla="*/ 600938 w 1672614"/>
              <a:gd name="connsiteY120" fmla="*/ 537311 h 1620522"/>
              <a:gd name="connsiteX121" fmla="*/ 605577 w 1672614"/>
              <a:gd name="connsiteY121" fmla="*/ 535764 h 1620522"/>
              <a:gd name="connsiteX122" fmla="*/ 614853 w 1672614"/>
              <a:gd name="connsiteY122" fmla="*/ 534216 h 1620522"/>
              <a:gd name="connsiteX123" fmla="*/ 733899 w 1672614"/>
              <a:gd name="connsiteY123" fmla="*/ 597661 h 1620522"/>
              <a:gd name="connsiteX124" fmla="*/ 740422 w 1672614"/>
              <a:gd name="connsiteY124" fmla="*/ 697109 h 1620522"/>
              <a:gd name="connsiteX125" fmla="*/ 725473 w 1672614"/>
              <a:gd name="connsiteY125" fmla="*/ 720761 h 1620522"/>
              <a:gd name="connsiteX126" fmla="*/ 778699 w 1672614"/>
              <a:gd name="connsiteY126" fmla="*/ 823531 h 1620522"/>
              <a:gd name="connsiteX127" fmla="*/ 1067971 w 1672614"/>
              <a:gd name="connsiteY127" fmla="*/ 1382070 h 1620522"/>
              <a:gd name="connsiteX128" fmla="*/ 1629371 w 1672614"/>
              <a:gd name="connsiteY128" fmla="*/ 1120521 h 1620522"/>
              <a:gd name="connsiteX129" fmla="*/ 1669581 w 1672614"/>
              <a:gd name="connsiteY129" fmla="*/ 1134450 h 1620522"/>
              <a:gd name="connsiteX130" fmla="*/ 1654116 w 1672614"/>
              <a:gd name="connsiteY130" fmla="*/ 1176236 h 1620522"/>
              <a:gd name="connsiteX131" fmla="*/ 1067971 w 1672614"/>
              <a:gd name="connsiteY131" fmla="*/ 1450165 h 1620522"/>
              <a:gd name="connsiteX132" fmla="*/ 1054052 w 1672614"/>
              <a:gd name="connsiteY132" fmla="*/ 1453260 h 1620522"/>
              <a:gd name="connsiteX133" fmla="*/ 1027760 w 1672614"/>
              <a:gd name="connsiteY133" fmla="*/ 1436236 h 1620522"/>
              <a:gd name="connsiteX134" fmla="*/ 680555 w 1672614"/>
              <a:gd name="connsiteY134" fmla="*/ 770668 h 1620522"/>
              <a:gd name="connsiteX135" fmla="*/ 671386 w 1672614"/>
              <a:gd name="connsiteY135" fmla="*/ 753091 h 1620522"/>
              <a:gd name="connsiteX136" fmla="*/ 658142 w 1672614"/>
              <a:gd name="connsiteY136" fmla="*/ 755501 h 1620522"/>
              <a:gd name="connsiteX137" fmla="*/ 588570 w 1672614"/>
              <a:gd name="connsiteY137" fmla="*/ 760143 h 1620522"/>
              <a:gd name="connsiteX138" fmla="*/ 585478 w 1672614"/>
              <a:gd name="connsiteY138" fmla="*/ 760143 h 1620522"/>
              <a:gd name="connsiteX139" fmla="*/ 409227 w 1672614"/>
              <a:gd name="connsiteY139" fmla="*/ 724552 h 1620522"/>
              <a:gd name="connsiteX140" fmla="*/ 410773 w 1672614"/>
              <a:gd name="connsiteY140" fmla="*/ 811209 h 1620522"/>
              <a:gd name="connsiteX141" fmla="*/ 410773 w 1672614"/>
              <a:gd name="connsiteY141" fmla="*/ 843705 h 1620522"/>
              <a:gd name="connsiteX142" fmla="*/ 409227 w 1672614"/>
              <a:gd name="connsiteY142" fmla="*/ 848347 h 1620522"/>
              <a:gd name="connsiteX143" fmla="*/ 410773 w 1672614"/>
              <a:gd name="connsiteY143" fmla="*/ 863822 h 1620522"/>
              <a:gd name="connsiteX144" fmla="*/ 741630 w 1672614"/>
              <a:gd name="connsiteY144" fmla="*/ 1495178 h 1620522"/>
              <a:gd name="connsiteX145" fmla="*/ 647320 w 1672614"/>
              <a:gd name="connsiteY145" fmla="*/ 1606594 h 1620522"/>
              <a:gd name="connsiteX146" fmla="*/ 517451 w 1672614"/>
              <a:gd name="connsiteY146" fmla="*/ 1501368 h 1620522"/>
              <a:gd name="connsiteX147" fmla="*/ 389128 w 1672614"/>
              <a:gd name="connsiteY147" fmla="*/ 1156288 h 1620522"/>
              <a:gd name="connsiteX148" fmla="*/ 305641 w 1672614"/>
              <a:gd name="connsiteY148" fmla="*/ 1345076 h 1620522"/>
              <a:gd name="connsiteX149" fmla="*/ 222154 w 1672614"/>
              <a:gd name="connsiteY149" fmla="*/ 1540054 h 1620522"/>
              <a:gd name="connsiteX150" fmla="*/ 117022 w 1672614"/>
              <a:gd name="connsiteY150" fmla="*/ 1620521 h 1620522"/>
              <a:gd name="connsiteX151" fmla="*/ 86101 w 1672614"/>
              <a:gd name="connsiteY151" fmla="*/ 1617426 h 1620522"/>
              <a:gd name="connsiteX152" fmla="*/ 4160 w 1672614"/>
              <a:gd name="connsiteY152" fmla="*/ 1481251 h 1620522"/>
              <a:gd name="connsiteX153" fmla="*/ 81463 w 1672614"/>
              <a:gd name="connsiteY153" fmla="*/ 1278536 h 1620522"/>
              <a:gd name="connsiteX154" fmla="*/ 160312 w 1672614"/>
              <a:gd name="connsiteY154" fmla="*/ 1071179 h 1620522"/>
              <a:gd name="connsiteX155" fmla="*/ 147943 w 1672614"/>
              <a:gd name="connsiteY155" fmla="*/ 1032493 h 1620522"/>
              <a:gd name="connsiteX156" fmla="*/ 132483 w 1672614"/>
              <a:gd name="connsiteY156" fmla="*/ 989164 h 1620522"/>
              <a:gd name="connsiteX157" fmla="*/ 96923 w 1672614"/>
              <a:gd name="connsiteY157" fmla="*/ 894770 h 1620522"/>
              <a:gd name="connsiteX158" fmla="*/ 95377 w 1672614"/>
              <a:gd name="connsiteY158" fmla="*/ 852989 h 1620522"/>
              <a:gd name="connsiteX159" fmla="*/ 93831 w 1672614"/>
              <a:gd name="connsiteY159" fmla="*/ 818946 h 1620522"/>
              <a:gd name="connsiteX160" fmla="*/ 95377 w 1672614"/>
              <a:gd name="connsiteY160" fmla="*/ 806566 h 1620522"/>
              <a:gd name="connsiteX161" fmla="*/ 86101 w 1672614"/>
              <a:gd name="connsiteY161" fmla="*/ 459939 h 1620522"/>
              <a:gd name="connsiteX162" fmla="*/ 127845 w 1672614"/>
              <a:gd name="connsiteY162" fmla="*/ 359355 h 1620522"/>
              <a:gd name="connsiteX163" fmla="*/ 253075 w 1672614"/>
              <a:gd name="connsiteY163" fmla="*/ 308290 h 1620522"/>
              <a:gd name="connsiteX164" fmla="*/ 248362 w 1672614"/>
              <a:gd name="connsiteY164" fmla="*/ 61927 h 1620522"/>
              <a:gd name="connsiteX165" fmla="*/ 167915 w 1672614"/>
              <a:gd name="connsiteY165" fmla="*/ 142374 h 1620522"/>
              <a:gd name="connsiteX166" fmla="*/ 248362 w 1672614"/>
              <a:gd name="connsiteY166" fmla="*/ 222821 h 1620522"/>
              <a:gd name="connsiteX167" fmla="*/ 328809 w 1672614"/>
              <a:gd name="connsiteY167" fmla="*/ 142374 h 1620522"/>
              <a:gd name="connsiteX168" fmla="*/ 248362 w 1672614"/>
              <a:gd name="connsiteY168" fmla="*/ 61927 h 1620522"/>
              <a:gd name="connsiteX169" fmla="*/ 248362 w 1672614"/>
              <a:gd name="connsiteY169" fmla="*/ 0 h 1620522"/>
              <a:gd name="connsiteX170" fmla="*/ 390736 w 1672614"/>
              <a:gd name="connsiteY170" fmla="*/ 142375 h 1620522"/>
              <a:gd name="connsiteX171" fmla="*/ 248362 w 1672614"/>
              <a:gd name="connsiteY171" fmla="*/ 284750 h 1620522"/>
              <a:gd name="connsiteX172" fmla="*/ 105988 w 1672614"/>
              <a:gd name="connsiteY172" fmla="*/ 142375 h 1620522"/>
              <a:gd name="connsiteX173" fmla="*/ 248362 w 1672614"/>
              <a:gd name="connsiteY173" fmla="*/ 0 h 162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672614" h="1620522">
                <a:moveTo>
                  <a:pt x="1086907" y="1526185"/>
                </a:moveTo>
                <a:cubicBezTo>
                  <a:pt x="1080767" y="1527737"/>
                  <a:pt x="1077697" y="1532394"/>
                  <a:pt x="1076162" y="1533946"/>
                </a:cubicBezTo>
                <a:cubicBezTo>
                  <a:pt x="1074627" y="1535498"/>
                  <a:pt x="1073092" y="1540154"/>
                  <a:pt x="1074627" y="1546363"/>
                </a:cubicBezTo>
                <a:cubicBezTo>
                  <a:pt x="1076162" y="1555676"/>
                  <a:pt x="1085372" y="1560332"/>
                  <a:pt x="1094582" y="1558780"/>
                </a:cubicBezTo>
                <a:cubicBezTo>
                  <a:pt x="1103791" y="1557228"/>
                  <a:pt x="1108396" y="1547915"/>
                  <a:pt x="1106861" y="1538602"/>
                </a:cubicBezTo>
                <a:cubicBezTo>
                  <a:pt x="1105326" y="1532394"/>
                  <a:pt x="1100721" y="1529290"/>
                  <a:pt x="1099187" y="1529290"/>
                </a:cubicBezTo>
                <a:cubicBezTo>
                  <a:pt x="1097652" y="1527737"/>
                  <a:pt x="1094582" y="1526185"/>
                  <a:pt x="1089977" y="1526185"/>
                </a:cubicBezTo>
                <a:cubicBezTo>
                  <a:pt x="1089977" y="1526185"/>
                  <a:pt x="1088442" y="1526185"/>
                  <a:pt x="1086907" y="1526185"/>
                </a:cubicBezTo>
                <a:close/>
                <a:moveTo>
                  <a:pt x="1102932" y="1464841"/>
                </a:moveTo>
                <a:cubicBezTo>
                  <a:pt x="1112805" y="1466386"/>
                  <a:pt x="1122484" y="1469863"/>
                  <a:pt x="1131777" y="1475271"/>
                </a:cubicBezTo>
                <a:cubicBezTo>
                  <a:pt x="1148812" y="1487633"/>
                  <a:pt x="1162751" y="1504631"/>
                  <a:pt x="1167397" y="1524718"/>
                </a:cubicBezTo>
                <a:cubicBezTo>
                  <a:pt x="1176689" y="1566439"/>
                  <a:pt x="1150361" y="1608160"/>
                  <a:pt x="1108546" y="1618977"/>
                </a:cubicBezTo>
                <a:cubicBezTo>
                  <a:pt x="1102351" y="1620522"/>
                  <a:pt x="1096156" y="1620522"/>
                  <a:pt x="1089961" y="1620522"/>
                </a:cubicBezTo>
                <a:cubicBezTo>
                  <a:pt x="1054341" y="1620522"/>
                  <a:pt x="1023367" y="1597344"/>
                  <a:pt x="1014074" y="1560259"/>
                </a:cubicBezTo>
                <a:cubicBezTo>
                  <a:pt x="1009428" y="1540171"/>
                  <a:pt x="1012526" y="1520083"/>
                  <a:pt x="1023367" y="1501540"/>
                </a:cubicBezTo>
                <a:cubicBezTo>
                  <a:pt x="1034208" y="1484543"/>
                  <a:pt x="1051243" y="1470636"/>
                  <a:pt x="1072925" y="1466000"/>
                </a:cubicBezTo>
                <a:cubicBezTo>
                  <a:pt x="1082992" y="1463682"/>
                  <a:pt x="1093059" y="1463296"/>
                  <a:pt x="1102932" y="1464841"/>
                </a:cubicBezTo>
                <a:close/>
                <a:moveTo>
                  <a:pt x="1467226" y="866979"/>
                </a:moveTo>
                <a:lnTo>
                  <a:pt x="1238038" y="986203"/>
                </a:lnTo>
                <a:lnTo>
                  <a:pt x="1327746" y="1156358"/>
                </a:lnTo>
                <a:lnTo>
                  <a:pt x="1564457" y="1032504"/>
                </a:lnTo>
                <a:close/>
                <a:moveTo>
                  <a:pt x="1487438" y="795226"/>
                </a:moveTo>
                <a:cubicBezTo>
                  <a:pt x="1494789" y="797547"/>
                  <a:pt x="1501367" y="802574"/>
                  <a:pt x="1506011" y="809534"/>
                </a:cubicBezTo>
                <a:cubicBezTo>
                  <a:pt x="1634474" y="1029172"/>
                  <a:pt x="1634474" y="1029172"/>
                  <a:pt x="1634474" y="1029172"/>
                </a:cubicBezTo>
                <a:cubicBezTo>
                  <a:pt x="1639117" y="1035359"/>
                  <a:pt x="1639117" y="1044640"/>
                  <a:pt x="1637569" y="1052374"/>
                </a:cubicBezTo>
                <a:cubicBezTo>
                  <a:pt x="1634474" y="1060107"/>
                  <a:pt x="1629831" y="1067841"/>
                  <a:pt x="1622092" y="1070935"/>
                </a:cubicBezTo>
                <a:cubicBezTo>
                  <a:pt x="1328019" y="1225610"/>
                  <a:pt x="1328019" y="1225610"/>
                  <a:pt x="1328019" y="1225610"/>
                </a:cubicBezTo>
                <a:cubicBezTo>
                  <a:pt x="1324923" y="1227156"/>
                  <a:pt x="1318732" y="1228703"/>
                  <a:pt x="1314089" y="1228703"/>
                </a:cubicBezTo>
                <a:cubicBezTo>
                  <a:pt x="1303255" y="1228703"/>
                  <a:pt x="1292421" y="1222516"/>
                  <a:pt x="1286230" y="1213236"/>
                </a:cubicBezTo>
                <a:cubicBezTo>
                  <a:pt x="1168601" y="987410"/>
                  <a:pt x="1168601" y="987410"/>
                  <a:pt x="1168601" y="987410"/>
                </a:cubicBezTo>
                <a:cubicBezTo>
                  <a:pt x="1163957" y="981223"/>
                  <a:pt x="1163957" y="971943"/>
                  <a:pt x="1167053" y="964209"/>
                </a:cubicBezTo>
                <a:cubicBezTo>
                  <a:pt x="1168601" y="956475"/>
                  <a:pt x="1174792" y="950288"/>
                  <a:pt x="1180983" y="945648"/>
                </a:cubicBezTo>
                <a:cubicBezTo>
                  <a:pt x="1464221" y="797160"/>
                  <a:pt x="1464221" y="797160"/>
                  <a:pt x="1464221" y="797160"/>
                </a:cubicBezTo>
                <a:cubicBezTo>
                  <a:pt x="1471960" y="793293"/>
                  <a:pt x="1480086" y="792906"/>
                  <a:pt x="1487438" y="795226"/>
                </a:cubicBezTo>
                <a:close/>
                <a:moveTo>
                  <a:pt x="973546" y="784797"/>
                </a:moveTo>
                <a:lnTo>
                  <a:pt x="883838" y="829361"/>
                </a:lnTo>
                <a:lnTo>
                  <a:pt x="1110132" y="1266323"/>
                </a:lnTo>
                <a:lnTo>
                  <a:pt x="1198103" y="1221180"/>
                </a:lnTo>
                <a:close/>
                <a:moveTo>
                  <a:pt x="996045" y="713047"/>
                </a:moveTo>
                <a:cubicBezTo>
                  <a:pt x="1003581" y="715368"/>
                  <a:pt x="1010152" y="720398"/>
                  <a:pt x="1014016" y="727362"/>
                </a:cubicBezTo>
                <a:cubicBezTo>
                  <a:pt x="1267546" y="1219501"/>
                  <a:pt x="1267546" y="1219501"/>
                  <a:pt x="1267546" y="1219501"/>
                </a:cubicBezTo>
                <a:cubicBezTo>
                  <a:pt x="1270638" y="1227239"/>
                  <a:pt x="1272184" y="1234977"/>
                  <a:pt x="1269092" y="1244263"/>
                </a:cubicBezTo>
                <a:cubicBezTo>
                  <a:pt x="1267546" y="1252001"/>
                  <a:pt x="1261363" y="1258192"/>
                  <a:pt x="1253633" y="1261287"/>
                </a:cubicBezTo>
                <a:cubicBezTo>
                  <a:pt x="1109863" y="1335572"/>
                  <a:pt x="1109863" y="1335572"/>
                  <a:pt x="1109863" y="1335572"/>
                </a:cubicBezTo>
                <a:cubicBezTo>
                  <a:pt x="1105225" y="1338667"/>
                  <a:pt x="1100587" y="1338667"/>
                  <a:pt x="1095950" y="1338667"/>
                </a:cubicBezTo>
                <a:cubicBezTo>
                  <a:pt x="1092858" y="1338667"/>
                  <a:pt x="1089766" y="1338667"/>
                  <a:pt x="1086674" y="1337120"/>
                </a:cubicBezTo>
                <a:cubicBezTo>
                  <a:pt x="1078945" y="1335572"/>
                  <a:pt x="1072761" y="1329382"/>
                  <a:pt x="1068123" y="1323191"/>
                </a:cubicBezTo>
                <a:cubicBezTo>
                  <a:pt x="814593" y="831052"/>
                  <a:pt x="814593" y="831052"/>
                  <a:pt x="814593" y="831052"/>
                </a:cubicBezTo>
                <a:cubicBezTo>
                  <a:pt x="806863" y="815576"/>
                  <a:pt x="813047" y="797004"/>
                  <a:pt x="828506" y="789266"/>
                </a:cubicBezTo>
                <a:cubicBezTo>
                  <a:pt x="972276" y="714981"/>
                  <a:pt x="972276" y="714981"/>
                  <a:pt x="972276" y="714981"/>
                </a:cubicBezTo>
                <a:cubicBezTo>
                  <a:pt x="980006" y="711112"/>
                  <a:pt x="988509" y="710725"/>
                  <a:pt x="996045" y="713047"/>
                </a:cubicBezTo>
                <a:close/>
                <a:moveTo>
                  <a:pt x="1313854" y="558502"/>
                </a:moveTo>
                <a:lnTo>
                  <a:pt x="1080615" y="679462"/>
                </a:lnTo>
                <a:lnTo>
                  <a:pt x="1170322" y="854247"/>
                </a:lnTo>
                <a:lnTo>
                  <a:pt x="1403561" y="733866"/>
                </a:lnTo>
                <a:close/>
                <a:moveTo>
                  <a:pt x="1336268" y="487911"/>
                </a:moveTo>
                <a:cubicBezTo>
                  <a:pt x="1343810" y="490041"/>
                  <a:pt x="1350385" y="495074"/>
                  <a:pt x="1354253" y="502818"/>
                </a:cubicBezTo>
                <a:cubicBezTo>
                  <a:pt x="1473380" y="733578"/>
                  <a:pt x="1473380" y="733578"/>
                  <a:pt x="1473380" y="733578"/>
                </a:cubicBezTo>
                <a:cubicBezTo>
                  <a:pt x="1481115" y="749065"/>
                  <a:pt x="1474927" y="767650"/>
                  <a:pt x="1459456" y="775394"/>
                </a:cubicBezTo>
                <a:cubicBezTo>
                  <a:pt x="1171696" y="924072"/>
                  <a:pt x="1171696" y="924072"/>
                  <a:pt x="1171696" y="924072"/>
                </a:cubicBezTo>
                <a:cubicBezTo>
                  <a:pt x="1167055" y="925620"/>
                  <a:pt x="1162413" y="927169"/>
                  <a:pt x="1157772" y="927169"/>
                </a:cubicBezTo>
                <a:cubicBezTo>
                  <a:pt x="1154678" y="927169"/>
                  <a:pt x="1150036" y="927169"/>
                  <a:pt x="1148489" y="925620"/>
                </a:cubicBezTo>
                <a:cubicBezTo>
                  <a:pt x="1139207" y="924072"/>
                  <a:pt x="1133018" y="917877"/>
                  <a:pt x="1129924" y="910133"/>
                </a:cubicBezTo>
                <a:cubicBezTo>
                  <a:pt x="1010798" y="680921"/>
                  <a:pt x="1010798" y="680921"/>
                  <a:pt x="1010798" y="680921"/>
                </a:cubicBezTo>
                <a:cubicBezTo>
                  <a:pt x="1003062" y="665434"/>
                  <a:pt x="1009251" y="646849"/>
                  <a:pt x="1024722" y="639106"/>
                </a:cubicBezTo>
                <a:cubicBezTo>
                  <a:pt x="1312482" y="490428"/>
                  <a:pt x="1312482" y="490428"/>
                  <a:pt x="1312482" y="490428"/>
                </a:cubicBezTo>
                <a:cubicBezTo>
                  <a:pt x="1320217" y="486556"/>
                  <a:pt x="1328726" y="485782"/>
                  <a:pt x="1336268" y="487911"/>
                </a:cubicBezTo>
                <a:close/>
                <a:moveTo>
                  <a:pt x="249864" y="370216"/>
                </a:moveTo>
                <a:cubicBezTo>
                  <a:pt x="222008" y="368669"/>
                  <a:pt x="192604" y="381048"/>
                  <a:pt x="170938" y="402711"/>
                </a:cubicBezTo>
                <a:cubicBezTo>
                  <a:pt x="160105" y="413542"/>
                  <a:pt x="146177" y="432111"/>
                  <a:pt x="147724" y="456868"/>
                </a:cubicBezTo>
                <a:cubicBezTo>
                  <a:pt x="158557" y="620887"/>
                  <a:pt x="158557" y="662666"/>
                  <a:pt x="157010" y="817401"/>
                </a:cubicBezTo>
                <a:cubicBezTo>
                  <a:pt x="157010" y="820496"/>
                  <a:pt x="157010" y="823590"/>
                  <a:pt x="157010" y="825138"/>
                </a:cubicBezTo>
                <a:cubicBezTo>
                  <a:pt x="157010" y="832874"/>
                  <a:pt x="157010" y="842159"/>
                  <a:pt x="157010" y="851443"/>
                </a:cubicBezTo>
                <a:cubicBezTo>
                  <a:pt x="158557" y="865369"/>
                  <a:pt x="158557" y="880842"/>
                  <a:pt x="158557" y="891674"/>
                </a:cubicBezTo>
                <a:lnTo>
                  <a:pt x="181648" y="950162"/>
                </a:lnTo>
                <a:lnTo>
                  <a:pt x="181771" y="950473"/>
                </a:lnTo>
                <a:cubicBezTo>
                  <a:pt x="181771" y="952020"/>
                  <a:pt x="183319" y="953568"/>
                  <a:pt x="183319" y="953568"/>
                </a:cubicBezTo>
                <a:cubicBezTo>
                  <a:pt x="184866" y="955115"/>
                  <a:pt x="184866" y="955115"/>
                  <a:pt x="184866" y="956663"/>
                </a:cubicBezTo>
                <a:cubicBezTo>
                  <a:pt x="198794" y="976778"/>
                  <a:pt x="203437" y="998441"/>
                  <a:pt x="208080" y="1017009"/>
                </a:cubicBezTo>
                <a:cubicBezTo>
                  <a:pt x="211175" y="1030935"/>
                  <a:pt x="214270" y="1043314"/>
                  <a:pt x="220461" y="1054146"/>
                </a:cubicBezTo>
                <a:cubicBezTo>
                  <a:pt x="223556" y="1060335"/>
                  <a:pt x="225103" y="1068072"/>
                  <a:pt x="223556" y="1074261"/>
                </a:cubicBezTo>
                <a:cubicBezTo>
                  <a:pt x="206532" y="1151629"/>
                  <a:pt x="172486" y="1228996"/>
                  <a:pt x="138439" y="1304817"/>
                </a:cubicBezTo>
                <a:cubicBezTo>
                  <a:pt x="109035" y="1371353"/>
                  <a:pt x="79631" y="1433247"/>
                  <a:pt x="64155" y="1496688"/>
                </a:cubicBezTo>
                <a:cubicBezTo>
                  <a:pt x="53322" y="1533825"/>
                  <a:pt x="82726" y="1552393"/>
                  <a:pt x="101297" y="1557035"/>
                </a:cubicBezTo>
                <a:cubicBezTo>
                  <a:pt x="124511" y="1563224"/>
                  <a:pt x="152367" y="1558582"/>
                  <a:pt x="161653" y="1524540"/>
                </a:cubicBezTo>
                <a:cubicBezTo>
                  <a:pt x="180224" y="1454910"/>
                  <a:pt x="215818" y="1383731"/>
                  <a:pt x="249864" y="1317195"/>
                </a:cubicBezTo>
                <a:cubicBezTo>
                  <a:pt x="287006" y="1246017"/>
                  <a:pt x="324148" y="1171744"/>
                  <a:pt x="339624" y="1102114"/>
                </a:cubicBezTo>
                <a:cubicBezTo>
                  <a:pt x="339624" y="1097471"/>
                  <a:pt x="341171" y="1092829"/>
                  <a:pt x="341171" y="1088187"/>
                </a:cubicBezTo>
                <a:cubicBezTo>
                  <a:pt x="339624" y="1075809"/>
                  <a:pt x="347362" y="1063430"/>
                  <a:pt x="359742" y="1058788"/>
                </a:cubicBezTo>
                <a:cubicBezTo>
                  <a:pt x="370575" y="1054146"/>
                  <a:pt x="384504" y="1057240"/>
                  <a:pt x="393789" y="1066524"/>
                </a:cubicBezTo>
                <a:cubicBezTo>
                  <a:pt x="492834" y="1168650"/>
                  <a:pt x="565570" y="1337311"/>
                  <a:pt x="579498" y="1495141"/>
                </a:cubicBezTo>
                <a:cubicBezTo>
                  <a:pt x="582593" y="1535372"/>
                  <a:pt x="618188" y="1547751"/>
                  <a:pt x="642949" y="1546203"/>
                </a:cubicBezTo>
                <a:cubicBezTo>
                  <a:pt x="655330" y="1544656"/>
                  <a:pt x="684733" y="1538467"/>
                  <a:pt x="680091" y="1501330"/>
                </a:cubicBezTo>
                <a:cubicBezTo>
                  <a:pt x="659972" y="1266133"/>
                  <a:pt x="540809" y="1041767"/>
                  <a:pt x="361290" y="904053"/>
                </a:cubicBezTo>
                <a:cubicBezTo>
                  <a:pt x="353552" y="899411"/>
                  <a:pt x="350457" y="890126"/>
                  <a:pt x="348909" y="880842"/>
                </a:cubicBezTo>
                <a:cubicBezTo>
                  <a:pt x="347362" y="845253"/>
                  <a:pt x="347362" y="845253"/>
                  <a:pt x="347362" y="845253"/>
                </a:cubicBezTo>
                <a:cubicBezTo>
                  <a:pt x="347362" y="842159"/>
                  <a:pt x="347362" y="839064"/>
                  <a:pt x="348909" y="837517"/>
                </a:cubicBezTo>
                <a:cubicBezTo>
                  <a:pt x="348909" y="811212"/>
                  <a:pt x="348909" y="811212"/>
                  <a:pt x="348909" y="811212"/>
                </a:cubicBezTo>
                <a:cubicBezTo>
                  <a:pt x="348909" y="763244"/>
                  <a:pt x="348909" y="763244"/>
                  <a:pt x="347362" y="719918"/>
                </a:cubicBezTo>
                <a:cubicBezTo>
                  <a:pt x="347362" y="681234"/>
                  <a:pt x="347362" y="681234"/>
                  <a:pt x="347362" y="681234"/>
                </a:cubicBezTo>
                <a:cubicBezTo>
                  <a:pt x="345814" y="670403"/>
                  <a:pt x="352005" y="661118"/>
                  <a:pt x="359742" y="654929"/>
                </a:cubicBezTo>
                <a:cubicBezTo>
                  <a:pt x="369028" y="648740"/>
                  <a:pt x="379861" y="648740"/>
                  <a:pt x="389146" y="651834"/>
                </a:cubicBezTo>
                <a:cubicBezTo>
                  <a:pt x="457240" y="678139"/>
                  <a:pt x="523786" y="693613"/>
                  <a:pt x="588784" y="698255"/>
                </a:cubicBezTo>
                <a:cubicBezTo>
                  <a:pt x="611997" y="698255"/>
                  <a:pt x="627473" y="698255"/>
                  <a:pt x="650687" y="695160"/>
                </a:cubicBezTo>
                <a:cubicBezTo>
                  <a:pt x="653782" y="695160"/>
                  <a:pt x="655330" y="693613"/>
                  <a:pt x="658425" y="693613"/>
                </a:cubicBezTo>
                <a:cubicBezTo>
                  <a:pt x="658425" y="692066"/>
                  <a:pt x="659972" y="692066"/>
                  <a:pt x="659972" y="692066"/>
                </a:cubicBezTo>
                <a:cubicBezTo>
                  <a:pt x="663067" y="692066"/>
                  <a:pt x="670805" y="688971"/>
                  <a:pt x="676996" y="682781"/>
                </a:cubicBezTo>
                <a:cubicBezTo>
                  <a:pt x="689376" y="670403"/>
                  <a:pt x="689376" y="645645"/>
                  <a:pt x="678543" y="625529"/>
                </a:cubicBezTo>
                <a:cubicBezTo>
                  <a:pt x="673900" y="616245"/>
                  <a:pt x="656877" y="591488"/>
                  <a:pt x="622830" y="596130"/>
                </a:cubicBezTo>
                <a:cubicBezTo>
                  <a:pt x="619735" y="596130"/>
                  <a:pt x="618188" y="597677"/>
                  <a:pt x="615093" y="597677"/>
                </a:cubicBezTo>
                <a:cubicBezTo>
                  <a:pt x="611997" y="597677"/>
                  <a:pt x="608902" y="599224"/>
                  <a:pt x="605807" y="599224"/>
                </a:cubicBezTo>
                <a:cubicBezTo>
                  <a:pt x="602712" y="599224"/>
                  <a:pt x="601164" y="599224"/>
                  <a:pt x="599617" y="599224"/>
                </a:cubicBezTo>
                <a:cubicBezTo>
                  <a:pt x="520690" y="593035"/>
                  <a:pt x="437121" y="568277"/>
                  <a:pt x="356647" y="524952"/>
                </a:cubicBezTo>
                <a:cubicBezTo>
                  <a:pt x="347362" y="520310"/>
                  <a:pt x="341171" y="511025"/>
                  <a:pt x="339624" y="500194"/>
                </a:cubicBezTo>
                <a:cubicBezTo>
                  <a:pt x="339624" y="495552"/>
                  <a:pt x="339624" y="492457"/>
                  <a:pt x="339624" y="489363"/>
                </a:cubicBezTo>
                <a:cubicBezTo>
                  <a:pt x="339624" y="484720"/>
                  <a:pt x="339624" y="480078"/>
                  <a:pt x="339624" y="475436"/>
                </a:cubicBezTo>
                <a:cubicBezTo>
                  <a:pt x="336529" y="427468"/>
                  <a:pt x="310220" y="374859"/>
                  <a:pt x="249864" y="370216"/>
                </a:cubicBezTo>
                <a:close/>
                <a:moveTo>
                  <a:pt x="253075" y="308290"/>
                </a:moveTo>
                <a:cubicBezTo>
                  <a:pt x="335016" y="312932"/>
                  <a:pt x="395313" y="379472"/>
                  <a:pt x="401497" y="470771"/>
                </a:cubicBezTo>
                <a:cubicBezTo>
                  <a:pt x="401497" y="473866"/>
                  <a:pt x="401497" y="476961"/>
                  <a:pt x="401497" y="478508"/>
                </a:cubicBezTo>
                <a:cubicBezTo>
                  <a:pt x="467977" y="512552"/>
                  <a:pt x="537550" y="532669"/>
                  <a:pt x="600938" y="537311"/>
                </a:cubicBezTo>
                <a:cubicBezTo>
                  <a:pt x="602484" y="537311"/>
                  <a:pt x="604030" y="537311"/>
                  <a:pt x="605577" y="535764"/>
                </a:cubicBezTo>
                <a:cubicBezTo>
                  <a:pt x="607123" y="535764"/>
                  <a:pt x="610215" y="535764"/>
                  <a:pt x="614853" y="534216"/>
                </a:cubicBezTo>
                <a:cubicBezTo>
                  <a:pt x="664327" y="528026"/>
                  <a:pt x="710708" y="552786"/>
                  <a:pt x="733899" y="597661"/>
                </a:cubicBezTo>
                <a:cubicBezTo>
                  <a:pt x="751293" y="630158"/>
                  <a:pt x="753032" y="667006"/>
                  <a:pt x="740422" y="697109"/>
                </a:cubicBezTo>
                <a:lnTo>
                  <a:pt x="725473" y="720761"/>
                </a:lnTo>
                <a:lnTo>
                  <a:pt x="778699" y="823531"/>
                </a:lnTo>
                <a:cubicBezTo>
                  <a:pt x="1067971" y="1382070"/>
                  <a:pt x="1067971" y="1382070"/>
                  <a:pt x="1067971" y="1382070"/>
                </a:cubicBezTo>
                <a:cubicBezTo>
                  <a:pt x="1629371" y="1120521"/>
                  <a:pt x="1629371" y="1120521"/>
                  <a:pt x="1629371" y="1120521"/>
                </a:cubicBezTo>
                <a:cubicBezTo>
                  <a:pt x="1644837" y="1112783"/>
                  <a:pt x="1661849" y="1118974"/>
                  <a:pt x="1669581" y="1134450"/>
                </a:cubicBezTo>
                <a:cubicBezTo>
                  <a:pt x="1677314" y="1149926"/>
                  <a:pt x="1669581" y="1168498"/>
                  <a:pt x="1654116" y="1176236"/>
                </a:cubicBezTo>
                <a:cubicBezTo>
                  <a:pt x="1067971" y="1450165"/>
                  <a:pt x="1067971" y="1450165"/>
                  <a:pt x="1067971" y="1450165"/>
                </a:cubicBezTo>
                <a:cubicBezTo>
                  <a:pt x="1063331" y="1453260"/>
                  <a:pt x="1058691" y="1453260"/>
                  <a:pt x="1054052" y="1453260"/>
                </a:cubicBezTo>
                <a:cubicBezTo>
                  <a:pt x="1043226" y="1453260"/>
                  <a:pt x="1032400" y="1447070"/>
                  <a:pt x="1027760" y="1436236"/>
                </a:cubicBezTo>
                <a:cubicBezTo>
                  <a:pt x="798677" y="997099"/>
                  <a:pt x="712770" y="832422"/>
                  <a:pt x="680555" y="770668"/>
                </a:cubicBezTo>
                <a:lnTo>
                  <a:pt x="671386" y="753091"/>
                </a:lnTo>
                <a:lnTo>
                  <a:pt x="658142" y="755501"/>
                </a:lnTo>
                <a:cubicBezTo>
                  <a:pt x="630313" y="760143"/>
                  <a:pt x="613307" y="760143"/>
                  <a:pt x="588570" y="760143"/>
                </a:cubicBezTo>
                <a:cubicBezTo>
                  <a:pt x="587024" y="760143"/>
                  <a:pt x="587024" y="760143"/>
                  <a:pt x="585478" y="760143"/>
                </a:cubicBezTo>
                <a:cubicBezTo>
                  <a:pt x="528274" y="755501"/>
                  <a:pt x="469523" y="744668"/>
                  <a:pt x="409227" y="724552"/>
                </a:cubicBezTo>
                <a:cubicBezTo>
                  <a:pt x="410773" y="763238"/>
                  <a:pt x="410773" y="764785"/>
                  <a:pt x="410773" y="811209"/>
                </a:cubicBezTo>
                <a:cubicBezTo>
                  <a:pt x="410773" y="843705"/>
                  <a:pt x="410773" y="843705"/>
                  <a:pt x="410773" y="843705"/>
                </a:cubicBezTo>
                <a:cubicBezTo>
                  <a:pt x="410773" y="845252"/>
                  <a:pt x="409227" y="846800"/>
                  <a:pt x="409227" y="848347"/>
                </a:cubicBezTo>
                <a:cubicBezTo>
                  <a:pt x="410773" y="863822"/>
                  <a:pt x="410773" y="863822"/>
                  <a:pt x="410773" y="863822"/>
                </a:cubicBezTo>
                <a:cubicBezTo>
                  <a:pt x="597846" y="1013924"/>
                  <a:pt x="721531" y="1247587"/>
                  <a:pt x="741630" y="1495178"/>
                </a:cubicBezTo>
                <a:cubicBezTo>
                  <a:pt x="747814" y="1555529"/>
                  <a:pt x="707616" y="1601952"/>
                  <a:pt x="647320" y="1606594"/>
                </a:cubicBezTo>
                <a:cubicBezTo>
                  <a:pt x="588570" y="1612784"/>
                  <a:pt x="523635" y="1574098"/>
                  <a:pt x="517451" y="1501368"/>
                </a:cubicBezTo>
                <a:cubicBezTo>
                  <a:pt x="506629" y="1379120"/>
                  <a:pt x="457155" y="1249135"/>
                  <a:pt x="389128" y="1156288"/>
                </a:cubicBezTo>
                <a:cubicBezTo>
                  <a:pt x="369030" y="1219734"/>
                  <a:pt x="336562" y="1283179"/>
                  <a:pt x="305641" y="1345076"/>
                </a:cubicBezTo>
                <a:cubicBezTo>
                  <a:pt x="270082" y="1413164"/>
                  <a:pt x="237615" y="1476609"/>
                  <a:pt x="222154" y="1540054"/>
                </a:cubicBezTo>
                <a:cubicBezTo>
                  <a:pt x="206694" y="1595762"/>
                  <a:pt x="161858" y="1620521"/>
                  <a:pt x="117022" y="1620521"/>
                </a:cubicBezTo>
                <a:cubicBezTo>
                  <a:pt x="106200" y="1620521"/>
                  <a:pt x="96923" y="1620521"/>
                  <a:pt x="86101" y="1617426"/>
                </a:cubicBezTo>
                <a:cubicBezTo>
                  <a:pt x="31989" y="1603499"/>
                  <a:pt x="-14393" y="1550886"/>
                  <a:pt x="4160" y="1481251"/>
                </a:cubicBezTo>
                <a:cubicBezTo>
                  <a:pt x="21167" y="1413164"/>
                  <a:pt x="52088" y="1345076"/>
                  <a:pt x="81463" y="1278536"/>
                </a:cubicBezTo>
                <a:cubicBezTo>
                  <a:pt x="112384" y="1210449"/>
                  <a:pt x="144851" y="1139266"/>
                  <a:pt x="160312" y="1071179"/>
                </a:cubicBezTo>
                <a:cubicBezTo>
                  <a:pt x="155674" y="1057252"/>
                  <a:pt x="151035" y="1044872"/>
                  <a:pt x="147943" y="1032493"/>
                </a:cubicBezTo>
                <a:cubicBezTo>
                  <a:pt x="144851" y="1015471"/>
                  <a:pt x="141759" y="1001544"/>
                  <a:pt x="132483" y="989164"/>
                </a:cubicBezTo>
                <a:cubicBezTo>
                  <a:pt x="110838" y="962858"/>
                  <a:pt x="98469" y="930362"/>
                  <a:pt x="96923" y="894770"/>
                </a:cubicBezTo>
                <a:cubicBezTo>
                  <a:pt x="96923" y="883938"/>
                  <a:pt x="96923" y="868464"/>
                  <a:pt x="95377" y="852989"/>
                </a:cubicBezTo>
                <a:cubicBezTo>
                  <a:pt x="95377" y="840610"/>
                  <a:pt x="95377" y="828230"/>
                  <a:pt x="93831" y="818946"/>
                </a:cubicBezTo>
                <a:cubicBezTo>
                  <a:pt x="93831" y="814303"/>
                  <a:pt x="95377" y="811209"/>
                  <a:pt x="95377" y="806566"/>
                </a:cubicBezTo>
                <a:cubicBezTo>
                  <a:pt x="96923" y="658012"/>
                  <a:pt x="96923" y="619326"/>
                  <a:pt x="86101" y="459939"/>
                </a:cubicBezTo>
                <a:cubicBezTo>
                  <a:pt x="84555" y="424348"/>
                  <a:pt x="98469" y="387209"/>
                  <a:pt x="127845" y="359355"/>
                </a:cubicBezTo>
                <a:cubicBezTo>
                  <a:pt x="160312" y="325311"/>
                  <a:pt x="208240" y="306742"/>
                  <a:pt x="253075" y="308290"/>
                </a:cubicBezTo>
                <a:close/>
                <a:moveTo>
                  <a:pt x="248362" y="61927"/>
                </a:moveTo>
                <a:cubicBezTo>
                  <a:pt x="203932" y="61927"/>
                  <a:pt x="167915" y="97944"/>
                  <a:pt x="167915" y="142374"/>
                </a:cubicBezTo>
                <a:cubicBezTo>
                  <a:pt x="167915" y="186804"/>
                  <a:pt x="203932" y="222821"/>
                  <a:pt x="248362" y="222821"/>
                </a:cubicBezTo>
                <a:cubicBezTo>
                  <a:pt x="292792" y="222821"/>
                  <a:pt x="328809" y="186804"/>
                  <a:pt x="328809" y="142374"/>
                </a:cubicBezTo>
                <a:cubicBezTo>
                  <a:pt x="328809" y="97944"/>
                  <a:pt x="292792" y="61927"/>
                  <a:pt x="248362" y="61927"/>
                </a:cubicBezTo>
                <a:close/>
                <a:moveTo>
                  <a:pt x="248362" y="0"/>
                </a:moveTo>
                <a:cubicBezTo>
                  <a:pt x="326993" y="0"/>
                  <a:pt x="390736" y="63743"/>
                  <a:pt x="390736" y="142375"/>
                </a:cubicBezTo>
                <a:cubicBezTo>
                  <a:pt x="390736" y="221007"/>
                  <a:pt x="326993" y="284750"/>
                  <a:pt x="248362" y="284750"/>
                </a:cubicBezTo>
                <a:cubicBezTo>
                  <a:pt x="169731" y="284750"/>
                  <a:pt x="105988" y="221007"/>
                  <a:pt x="105988" y="142375"/>
                </a:cubicBezTo>
                <a:cubicBezTo>
                  <a:pt x="105988" y="63743"/>
                  <a:pt x="169731" y="0"/>
                  <a:pt x="248362" y="0"/>
                </a:cubicBezTo>
                <a:close/>
              </a:path>
            </a:pathLst>
          </a:custGeom>
          <a:solidFill>
            <a:schemeClr val="accent1"/>
          </a:solidFill>
          <a:ln>
            <a:noFill/>
          </a:ln>
        </p:spPr>
        <p:txBody>
          <a:bodyPr vert="horz" wrap="square" lIns="91401" tIns="45700" rIns="91401" bIns="45700" numCol="1" anchor="t" anchorCtr="0" compatLnSpc="1">
            <a:prstTxWarp prst="textNoShape">
              <a:avLst/>
            </a:prstTxWarp>
            <a:noAutofit/>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6" name="Group 5"/>
          <p:cNvGrpSpPr/>
          <p:nvPr/>
        </p:nvGrpSpPr>
        <p:grpSpPr>
          <a:xfrm>
            <a:off x="2965790" y="1296129"/>
            <a:ext cx="62800" cy="5218971"/>
            <a:chOff x="2695575" y="1350003"/>
            <a:chExt cx="45720" cy="4991742"/>
          </a:xfrm>
        </p:grpSpPr>
        <p:sp>
          <p:nvSpPr>
            <p:cNvPr id="4" name="Rectangle 3"/>
            <p:cNvSpPr/>
            <p:nvPr/>
          </p:nvSpPr>
          <p:spPr bwMode="auto">
            <a:xfrm>
              <a:off x="2695575" y="1350003"/>
              <a:ext cx="45720" cy="5577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p:cNvSpPr/>
            <p:nvPr/>
          </p:nvSpPr>
          <p:spPr bwMode="auto">
            <a:xfrm>
              <a:off x="2695575" y="2236795"/>
              <a:ext cx="45720" cy="5577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Rectangle 74"/>
            <p:cNvSpPr/>
            <p:nvPr/>
          </p:nvSpPr>
          <p:spPr bwMode="auto">
            <a:xfrm>
              <a:off x="2695575" y="3123587"/>
              <a:ext cx="45720" cy="5577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Rectangle 75"/>
            <p:cNvSpPr/>
            <p:nvPr/>
          </p:nvSpPr>
          <p:spPr bwMode="auto">
            <a:xfrm>
              <a:off x="2695575" y="4010379"/>
              <a:ext cx="45720" cy="5577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Rectangle 76"/>
            <p:cNvSpPr/>
            <p:nvPr/>
          </p:nvSpPr>
          <p:spPr bwMode="auto">
            <a:xfrm>
              <a:off x="2695575" y="4897171"/>
              <a:ext cx="45720" cy="5577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Rectangle 93"/>
            <p:cNvSpPr/>
            <p:nvPr/>
          </p:nvSpPr>
          <p:spPr bwMode="auto">
            <a:xfrm>
              <a:off x="2695575" y="5783961"/>
              <a:ext cx="45720" cy="5577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2050" name="Picture 2" descr="http://www.envilleapartments.com/sites/default/files/sw-images-content-cliente/logo-ajuntament-de-barcelona.png"/>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7677537" y="3364403"/>
            <a:ext cx="1155743" cy="30049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mg2.wikia.nocookie.net/__cb20140927221910/logopedia/images/4/4b/Virginia_tech.png"/>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9396219" y="3321716"/>
            <a:ext cx="1120515" cy="5711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jobs.bmj.com/getasset/5e286beb-b4d6-4b69-a654-7506bf62d7fc/"/>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5965398" y="4022072"/>
            <a:ext cx="1519439" cy="75972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beth israil deaconess png"/>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7889119" y="4169474"/>
            <a:ext cx="1681926" cy="40898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www.altfi.com/images/upload/eventimages/sponsors/sponsor19image-1.png"/>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7047838" y="4868863"/>
            <a:ext cx="1290576" cy="67038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rollyroyce logo png"/>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3292917" y="2223458"/>
            <a:ext cx="512752" cy="945809"/>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117"/>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6381673" y="2286390"/>
            <a:ext cx="1136860" cy="511334"/>
          </a:xfrm>
          <a:prstGeom prst="rect">
            <a:avLst/>
          </a:prstGeom>
        </p:spPr>
      </p:pic>
      <p:pic>
        <p:nvPicPr>
          <p:cNvPr id="119" name="Picture 118"/>
          <p:cNvPicPr>
            <a:picLocks noChangeAspect="1"/>
          </p:cNvPicPr>
          <p:nvPr/>
        </p:nvPicPr>
        <p:blipFill rotWithShape="1">
          <a:blip r:embed="rId52" cstate="print">
            <a:extLst>
              <a:ext uri="{28A0092B-C50C-407E-A947-70E740481C1C}">
                <a14:useLocalDpi xmlns:a14="http://schemas.microsoft.com/office/drawing/2010/main" val="0"/>
              </a:ext>
            </a:extLst>
          </a:blip>
          <a:srcRect l="46459" t="25506" b="12053"/>
          <a:stretch/>
        </p:blipFill>
        <p:spPr>
          <a:xfrm>
            <a:off x="5165308" y="2373688"/>
            <a:ext cx="1221543" cy="392232"/>
          </a:xfrm>
          <a:prstGeom prst="rect">
            <a:avLst/>
          </a:prstGeom>
        </p:spPr>
      </p:pic>
      <p:pic>
        <p:nvPicPr>
          <p:cNvPr id="120" name="Picture 119"/>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a:off x="3267703" y="5882288"/>
            <a:ext cx="538892" cy="650386"/>
          </a:xfrm>
          <a:prstGeom prst="rect">
            <a:avLst/>
          </a:prstGeom>
        </p:spPr>
      </p:pic>
      <p:pic>
        <p:nvPicPr>
          <p:cNvPr id="121" name="Picture 120"/>
          <p:cNvPicPr>
            <a:picLocks noChangeAspect="1"/>
          </p:cNvPicPr>
          <p:nvPr/>
        </p:nvPicPr>
        <p:blipFill>
          <a:blip r:embed="rId54"/>
          <a:stretch>
            <a:fillRect/>
          </a:stretch>
        </p:blipFill>
        <p:spPr>
          <a:xfrm>
            <a:off x="5492882" y="4961500"/>
            <a:ext cx="1524915" cy="588026"/>
          </a:xfrm>
          <a:prstGeom prst="rect">
            <a:avLst/>
          </a:prstGeom>
        </p:spPr>
      </p:pic>
      <p:pic>
        <p:nvPicPr>
          <p:cNvPr id="122" name="Picture 121"/>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10821792" y="1444561"/>
            <a:ext cx="1217051" cy="238541"/>
          </a:xfrm>
          <a:prstGeom prst="rect">
            <a:avLst/>
          </a:prstGeom>
        </p:spPr>
      </p:pic>
      <p:pic>
        <p:nvPicPr>
          <p:cNvPr id="123" name="Picture 122"/>
          <p:cNvPicPr>
            <a:picLocks noChangeAspect="1"/>
          </p:cNvPicPr>
          <p:nvPr/>
        </p:nvPicPr>
        <p:blipFill>
          <a:blip r:embed="rId56" cstate="print">
            <a:extLst>
              <a:ext uri="{28A0092B-C50C-407E-A947-70E740481C1C}">
                <a14:useLocalDpi xmlns:a14="http://schemas.microsoft.com/office/drawing/2010/main" val="0"/>
              </a:ext>
            </a:extLst>
          </a:blip>
          <a:stretch>
            <a:fillRect/>
          </a:stretch>
        </p:blipFill>
        <p:spPr>
          <a:xfrm>
            <a:off x="9631238" y="1379707"/>
            <a:ext cx="1115902" cy="368248"/>
          </a:xfrm>
          <a:prstGeom prst="rect">
            <a:avLst/>
          </a:prstGeom>
        </p:spPr>
      </p:pic>
      <p:pic>
        <p:nvPicPr>
          <p:cNvPr id="124" name="Picture 123"/>
          <p:cNvPicPr>
            <a:picLocks noChangeAspect="1"/>
          </p:cNvPicPr>
          <p:nvPr/>
        </p:nvPicPr>
        <p:blipFill>
          <a:blip r:embed="rId57" cstate="email">
            <a:extLst>
              <a:ext uri="{28A0092B-C50C-407E-A947-70E740481C1C}">
                <a14:useLocalDpi xmlns:a14="http://schemas.microsoft.com/office/drawing/2010/main"/>
              </a:ext>
            </a:extLst>
          </a:blip>
          <a:stretch>
            <a:fillRect/>
          </a:stretch>
        </p:blipFill>
        <p:spPr>
          <a:xfrm>
            <a:off x="7589838" y="1341997"/>
            <a:ext cx="856162" cy="600685"/>
          </a:xfrm>
          <a:prstGeom prst="rect">
            <a:avLst/>
          </a:prstGeom>
        </p:spPr>
      </p:pic>
      <p:pic>
        <p:nvPicPr>
          <p:cNvPr id="125" name="Picture 124"/>
          <p:cNvPicPr>
            <a:picLocks noChangeAspect="1"/>
          </p:cNvPicPr>
          <p:nvPr/>
        </p:nvPicPr>
        <p:blipFill>
          <a:blip r:embed="rId58"/>
          <a:stretch>
            <a:fillRect/>
          </a:stretch>
        </p:blipFill>
        <p:spPr>
          <a:xfrm>
            <a:off x="10333038" y="5904409"/>
            <a:ext cx="1227152" cy="547836"/>
          </a:xfrm>
          <a:prstGeom prst="rect">
            <a:avLst/>
          </a:prstGeom>
        </p:spPr>
      </p:pic>
      <p:pic>
        <p:nvPicPr>
          <p:cNvPr id="126" name="Picture 125"/>
          <p:cNvPicPr>
            <a:picLocks noChangeAspect="1"/>
          </p:cNvPicPr>
          <p:nvPr/>
        </p:nvPicPr>
        <p:blipFill>
          <a:blip r:embed="rId59" cstate="print">
            <a:extLst>
              <a:ext uri="{28A0092B-C50C-407E-A947-70E740481C1C}">
                <a14:useLocalDpi xmlns:a14="http://schemas.microsoft.com/office/drawing/2010/main" val="0"/>
              </a:ext>
            </a:extLst>
          </a:blip>
          <a:stretch>
            <a:fillRect/>
          </a:stretch>
        </p:blipFill>
        <p:spPr>
          <a:xfrm>
            <a:off x="4392824" y="4922379"/>
            <a:ext cx="1084914" cy="723276"/>
          </a:xfrm>
          <a:prstGeom prst="rect">
            <a:avLst/>
          </a:prstGeom>
        </p:spPr>
      </p:pic>
      <p:pic>
        <p:nvPicPr>
          <p:cNvPr id="127" name="Picture 126"/>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7634834" y="2187183"/>
            <a:ext cx="796693" cy="838138"/>
          </a:xfrm>
          <a:prstGeom prst="rect">
            <a:avLst/>
          </a:prstGeom>
        </p:spPr>
      </p:pic>
      <p:pic>
        <p:nvPicPr>
          <p:cNvPr id="128" name="Picture 127"/>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10834883" y="1983477"/>
            <a:ext cx="1203960" cy="896068"/>
          </a:xfrm>
          <a:prstGeom prst="rect">
            <a:avLst/>
          </a:prstGeom>
        </p:spPr>
      </p:pic>
      <p:pic>
        <p:nvPicPr>
          <p:cNvPr id="129" name="Picture 128"/>
          <p:cNvPicPr>
            <a:picLocks noChangeAspect="1"/>
          </p:cNvPicPr>
          <p:nvPr/>
        </p:nvPicPr>
        <p:blipFill>
          <a:blip r:embed="rId62" cstate="print">
            <a:extLst>
              <a:ext uri="{28A0092B-C50C-407E-A947-70E740481C1C}">
                <a14:useLocalDpi xmlns:a14="http://schemas.microsoft.com/office/drawing/2010/main" val="0"/>
              </a:ext>
            </a:extLst>
          </a:blip>
          <a:stretch>
            <a:fillRect/>
          </a:stretch>
        </p:blipFill>
        <p:spPr>
          <a:xfrm>
            <a:off x="6411935" y="1176228"/>
            <a:ext cx="1201081" cy="900810"/>
          </a:xfrm>
          <a:prstGeom prst="rect">
            <a:avLst/>
          </a:prstGeom>
        </p:spPr>
      </p:pic>
    </p:spTree>
    <p:extLst>
      <p:ext uri="{BB962C8B-B14F-4D97-AF65-F5344CB8AC3E}">
        <p14:creationId xmlns:p14="http://schemas.microsoft.com/office/powerpoint/2010/main" val="393711704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503950746"/>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270067" y="290403"/>
            <a:ext cx="11654187" cy="899409"/>
          </a:xfrm>
          <a:ln>
            <a:noFill/>
          </a:ln>
        </p:spPr>
        <p:txBody>
          <a:bodyPr/>
          <a:lstStyle/>
          <a:p>
            <a:r>
              <a:rPr lang="en-US" dirty="0"/>
              <a:t>Convergence accelerates digital transformation</a:t>
            </a:r>
          </a:p>
        </p:txBody>
      </p:sp>
      <p:grpSp>
        <p:nvGrpSpPr>
          <p:cNvPr id="4" name="Group 3"/>
          <p:cNvGrpSpPr/>
          <p:nvPr/>
        </p:nvGrpSpPr>
        <p:grpSpPr>
          <a:xfrm>
            <a:off x="8895904" y="2353562"/>
            <a:ext cx="2125299" cy="2916400"/>
            <a:chOff x="8976952" y="2360210"/>
            <a:chExt cx="2125903" cy="2917228"/>
          </a:xfrm>
        </p:grpSpPr>
        <p:sp>
          <p:nvSpPr>
            <p:cNvPr id="5" name="Rectangle 4"/>
            <p:cNvSpPr/>
            <p:nvPr/>
          </p:nvSpPr>
          <p:spPr>
            <a:xfrm>
              <a:off x="8976952" y="4692663"/>
              <a:ext cx="2125903" cy="584775"/>
            </a:xfrm>
            <a:prstGeom prst="rect">
              <a:avLst/>
            </a:prstGeom>
            <a:ln>
              <a:noFill/>
            </a:ln>
          </p:spPr>
          <p:txBody>
            <a:bodyPr wrap="none" lIns="0" tIns="0" rIns="0" bIns="0">
              <a:noAutofit/>
            </a:bodyPr>
            <a:lstStyle/>
            <a:p>
              <a:pPr algn="ctr" defTabSz="896214">
                <a:defRPr/>
              </a:pPr>
              <a:r>
                <a:rPr lang="en-US" sz="3200" kern="0" dirty="0">
                  <a:solidFill>
                    <a:sysClr val="windowText" lastClr="000000"/>
                  </a:solidFill>
                  <a:latin typeface="Segoe UI Light"/>
                </a:rPr>
                <a:t>Intelligence</a:t>
              </a:r>
            </a:p>
          </p:txBody>
        </p:sp>
        <p:grpSp>
          <p:nvGrpSpPr>
            <p:cNvPr id="6" name="Group 5"/>
            <p:cNvGrpSpPr/>
            <p:nvPr/>
          </p:nvGrpSpPr>
          <p:grpSpPr>
            <a:xfrm>
              <a:off x="9346084" y="2360210"/>
              <a:ext cx="1386591" cy="2042624"/>
              <a:chOff x="6692900" y="2905126"/>
              <a:chExt cx="2097088" cy="3089275"/>
            </a:xfrm>
          </p:grpSpPr>
          <p:sp>
            <p:nvSpPr>
              <p:cNvPr id="7" name="Freeform 7"/>
              <p:cNvSpPr>
                <a:spLocks/>
              </p:cNvSpPr>
              <p:nvPr/>
            </p:nvSpPr>
            <p:spPr bwMode="auto">
              <a:xfrm>
                <a:off x="6692900" y="2905126"/>
                <a:ext cx="2097088" cy="2198688"/>
              </a:xfrm>
              <a:custGeom>
                <a:avLst/>
                <a:gdLst>
                  <a:gd name="T0" fmla="*/ 44 w 186"/>
                  <a:gd name="T1" fmla="*/ 173 h 195"/>
                  <a:gd name="T2" fmla="*/ 44 w 186"/>
                  <a:gd name="T3" fmla="*/ 195 h 195"/>
                  <a:gd name="T4" fmla="*/ 142 w 186"/>
                  <a:gd name="T5" fmla="*/ 195 h 195"/>
                  <a:gd name="T6" fmla="*/ 142 w 186"/>
                  <a:gd name="T7" fmla="*/ 172 h 195"/>
                  <a:gd name="T8" fmla="*/ 186 w 186"/>
                  <a:gd name="T9" fmla="*/ 93 h 195"/>
                  <a:gd name="T10" fmla="*/ 93 w 186"/>
                  <a:gd name="T11" fmla="*/ 0 h 195"/>
                  <a:gd name="T12" fmla="*/ 0 w 186"/>
                  <a:gd name="T13" fmla="*/ 93 h 195"/>
                  <a:gd name="T14" fmla="*/ 44 w 186"/>
                  <a:gd name="T15" fmla="*/ 173 h 1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195">
                    <a:moveTo>
                      <a:pt x="44" y="173"/>
                    </a:moveTo>
                    <a:cubicBezTo>
                      <a:pt x="44" y="195"/>
                      <a:pt x="44" y="195"/>
                      <a:pt x="44" y="195"/>
                    </a:cubicBezTo>
                    <a:cubicBezTo>
                      <a:pt x="142" y="195"/>
                      <a:pt x="142" y="195"/>
                      <a:pt x="142" y="195"/>
                    </a:cubicBezTo>
                    <a:cubicBezTo>
                      <a:pt x="142" y="172"/>
                      <a:pt x="142" y="172"/>
                      <a:pt x="142" y="172"/>
                    </a:cubicBezTo>
                    <a:cubicBezTo>
                      <a:pt x="168" y="156"/>
                      <a:pt x="186" y="126"/>
                      <a:pt x="186" y="93"/>
                    </a:cubicBezTo>
                    <a:cubicBezTo>
                      <a:pt x="186" y="41"/>
                      <a:pt x="144" y="0"/>
                      <a:pt x="93" y="0"/>
                    </a:cubicBezTo>
                    <a:cubicBezTo>
                      <a:pt x="42" y="0"/>
                      <a:pt x="0" y="41"/>
                      <a:pt x="0" y="93"/>
                    </a:cubicBezTo>
                    <a:cubicBezTo>
                      <a:pt x="0" y="126"/>
                      <a:pt x="18" y="156"/>
                      <a:pt x="44" y="173"/>
                    </a:cubicBezTo>
                    <a:close/>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896214">
                  <a:defRPr/>
                </a:pPr>
                <a:endParaRPr lang="en-US" kern="0">
                  <a:solidFill>
                    <a:sysClr val="windowText" lastClr="000000"/>
                  </a:solidFill>
                  <a:latin typeface="Segoe UI"/>
                </a:endParaRPr>
              </a:p>
            </p:txBody>
          </p:sp>
          <p:sp>
            <p:nvSpPr>
              <p:cNvPr id="8" name="Line 8"/>
              <p:cNvSpPr>
                <a:spLocks noChangeShapeType="1"/>
              </p:cNvSpPr>
              <p:nvPr/>
            </p:nvSpPr>
            <p:spPr bwMode="auto">
              <a:xfrm flipH="1" flipV="1">
                <a:off x="7392988" y="4100513"/>
                <a:ext cx="146050" cy="1003300"/>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896214">
                  <a:defRPr/>
                </a:pPr>
                <a:endParaRPr lang="en-US" kern="0">
                  <a:solidFill>
                    <a:sysClr val="windowText" lastClr="000000"/>
                  </a:solidFill>
                  <a:latin typeface="Segoe UI"/>
                </a:endParaRPr>
              </a:p>
            </p:txBody>
          </p:sp>
          <p:sp>
            <p:nvSpPr>
              <p:cNvPr id="9" name="Line 9"/>
              <p:cNvSpPr>
                <a:spLocks noChangeShapeType="1"/>
              </p:cNvSpPr>
              <p:nvPr/>
            </p:nvSpPr>
            <p:spPr bwMode="auto">
              <a:xfrm flipV="1">
                <a:off x="7943850" y="4100513"/>
                <a:ext cx="147638" cy="1003300"/>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896214">
                  <a:defRPr/>
                </a:pPr>
                <a:endParaRPr lang="en-US" kern="0">
                  <a:solidFill>
                    <a:sysClr val="windowText" lastClr="000000"/>
                  </a:solidFill>
                  <a:latin typeface="Segoe UI"/>
                </a:endParaRPr>
              </a:p>
            </p:txBody>
          </p:sp>
          <p:sp>
            <p:nvSpPr>
              <p:cNvPr id="10" name="Rectangle 11"/>
              <p:cNvSpPr>
                <a:spLocks noChangeArrowheads="1"/>
              </p:cNvSpPr>
              <p:nvPr/>
            </p:nvSpPr>
            <p:spPr bwMode="auto">
              <a:xfrm>
                <a:off x="7189788" y="5103813"/>
                <a:ext cx="1104900" cy="292100"/>
              </a:xfrm>
              <a:prstGeom prst="rect">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896214">
                  <a:defRPr/>
                </a:pPr>
                <a:endParaRPr lang="en-US" kern="0">
                  <a:solidFill>
                    <a:sysClr val="windowText" lastClr="000000"/>
                  </a:solidFill>
                  <a:latin typeface="Segoe UI"/>
                </a:endParaRPr>
              </a:p>
            </p:txBody>
          </p:sp>
          <p:sp>
            <p:nvSpPr>
              <p:cNvPr id="11" name="Rectangle 12"/>
              <p:cNvSpPr>
                <a:spLocks noChangeArrowheads="1"/>
              </p:cNvSpPr>
              <p:nvPr/>
            </p:nvSpPr>
            <p:spPr bwMode="auto">
              <a:xfrm>
                <a:off x="7291388" y="5395913"/>
                <a:ext cx="901700" cy="304800"/>
              </a:xfrm>
              <a:prstGeom prst="rect">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896214">
                  <a:defRPr/>
                </a:pPr>
                <a:endParaRPr lang="en-US" kern="0">
                  <a:solidFill>
                    <a:sysClr val="windowText" lastClr="000000"/>
                  </a:solidFill>
                  <a:latin typeface="Segoe UI"/>
                </a:endParaRPr>
              </a:p>
            </p:txBody>
          </p:sp>
          <p:sp>
            <p:nvSpPr>
              <p:cNvPr id="12" name="Rectangle 13"/>
              <p:cNvSpPr>
                <a:spLocks noChangeArrowheads="1"/>
              </p:cNvSpPr>
              <p:nvPr/>
            </p:nvSpPr>
            <p:spPr bwMode="auto">
              <a:xfrm>
                <a:off x="7392988" y="5700713"/>
                <a:ext cx="698500" cy="293688"/>
              </a:xfrm>
              <a:prstGeom prst="rect">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896214">
                  <a:defRPr/>
                </a:pPr>
                <a:endParaRPr lang="en-US" kern="0">
                  <a:solidFill>
                    <a:sysClr val="windowText" lastClr="000000"/>
                  </a:solidFill>
                  <a:latin typeface="Segoe UI"/>
                </a:endParaRPr>
              </a:p>
            </p:txBody>
          </p:sp>
          <p:sp>
            <p:nvSpPr>
              <p:cNvPr id="13" name="Freeform 10"/>
              <p:cNvSpPr>
                <a:spLocks/>
              </p:cNvSpPr>
              <p:nvPr/>
            </p:nvSpPr>
            <p:spPr bwMode="auto">
              <a:xfrm>
                <a:off x="7392988" y="4127264"/>
                <a:ext cx="698500" cy="146050"/>
              </a:xfrm>
              <a:custGeom>
                <a:avLst/>
                <a:gdLst>
                  <a:gd name="T0" fmla="*/ 0 w 440"/>
                  <a:gd name="T1" fmla="*/ 0 h 92"/>
                  <a:gd name="T2" fmla="*/ 127 w 440"/>
                  <a:gd name="T3" fmla="*/ 92 h 92"/>
                  <a:gd name="T4" fmla="*/ 220 w 440"/>
                  <a:gd name="T5" fmla="*/ 0 h 92"/>
                  <a:gd name="T6" fmla="*/ 312 w 440"/>
                  <a:gd name="T7" fmla="*/ 92 h 92"/>
                  <a:gd name="T8" fmla="*/ 440 w 440"/>
                  <a:gd name="T9" fmla="*/ 0 h 92"/>
                </a:gdLst>
                <a:ahLst/>
                <a:cxnLst>
                  <a:cxn ang="0">
                    <a:pos x="T0" y="T1"/>
                  </a:cxn>
                  <a:cxn ang="0">
                    <a:pos x="T2" y="T3"/>
                  </a:cxn>
                  <a:cxn ang="0">
                    <a:pos x="T4" y="T5"/>
                  </a:cxn>
                  <a:cxn ang="0">
                    <a:pos x="T6" y="T7"/>
                  </a:cxn>
                  <a:cxn ang="0">
                    <a:pos x="T8" y="T9"/>
                  </a:cxn>
                </a:cxnLst>
                <a:rect l="0" t="0" r="r" b="b"/>
                <a:pathLst>
                  <a:path w="440" h="92">
                    <a:moveTo>
                      <a:pt x="0" y="0"/>
                    </a:moveTo>
                    <a:lnTo>
                      <a:pt x="127" y="92"/>
                    </a:lnTo>
                    <a:lnTo>
                      <a:pt x="220" y="0"/>
                    </a:lnTo>
                    <a:lnTo>
                      <a:pt x="312" y="92"/>
                    </a:lnTo>
                    <a:lnTo>
                      <a:pt x="440" y="0"/>
                    </a:ln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896214">
                  <a:defRPr/>
                </a:pPr>
                <a:endParaRPr lang="en-US" kern="0">
                  <a:solidFill>
                    <a:sysClr val="windowText" lastClr="000000"/>
                  </a:solidFill>
                  <a:latin typeface="Segoe UI"/>
                </a:endParaRPr>
              </a:p>
            </p:txBody>
          </p:sp>
        </p:grpSp>
      </p:grpSp>
      <p:grpSp>
        <p:nvGrpSpPr>
          <p:cNvPr id="21" name="Group 20"/>
          <p:cNvGrpSpPr/>
          <p:nvPr/>
        </p:nvGrpSpPr>
        <p:grpSpPr>
          <a:xfrm>
            <a:off x="5348754" y="2426243"/>
            <a:ext cx="1962770" cy="2843719"/>
            <a:chOff x="1089145" y="2432911"/>
            <a:chExt cx="1963327" cy="2844527"/>
          </a:xfrm>
        </p:grpSpPr>
        <p:sp>
          <p:nvSpPr>
            <p:cNvPr id="22" name="Rectangle 21"/>
            <p:cNvSpPr/>
            <p:nvPr/>
          </p:nvSpPr>
          <p:spPr>
            <a:xfrm>
              <a:off x="1208754" y="4692663"/>
              <a:ext cx="1640193" cy="584775"/>
            </a:xfrm>
            <a:prstGeom prst="rect">
              <a:avLst/>
            </a:prstGeom>
            <a:ln>
              <a:noFill/>
            </a:ln>
          </p:spPr>
          <p:txBody>
            <a:bodyPr wrap="none" lIns="0" tIns="0" rIns="0" bIns="0">
              <a:noAutofit/>
            </a:bodyPr>
            <a:lstStyle/>
            <a:p>
              <a:pPr algn="ctr" defTabSz="896214">
                <a:defRPr/>
              </a:pPr>
              <a:r>
                <a:rPr lang="en-US" sz="3200" kern="0" dirty="0">
                  <a:solidFill>
                    <a:sysClr val="windowText" lastClr="000000"/>
                  </a:solidFill>
                  <a:latin typeface="Segoe UI Light"/>
                </a:rPr>
                <a:t>Data</a:t>
              </a:r>
            </a:p>
          </p:txBody>
        </p:sp>
        <p:grpSp>
          <p:nvGrpSpPr>
            <p:cNvPr id="23" name="Group 16"/>
            <p:cNvGrpSpPr>
              <a:grpSpLocks noChangeAspect="1"/>
            </p:cNvGrpSpPr>
            <p:nvPr/>
          </p:nvGrpSpPr>
          <p:grpSpPr bwMode="auto">
            <a:xfrm>
              <a:off x="1089145" y="2432911"/>
              <a:ext cx="1963327" cy="1968500"/>
              <a:chOff x="409" y="817"/>
              <a:chExt cx="2657" cy="2664"/>
            </a:xfrm>
          </p:grpSpPr>
          <p:sp>
            <p:nvSpPr>
              <p:cNvPr id="37" name="Oval 17"/>
              <p:cNvSpPr>
                <a:spLocks noChangeArrowheads="1"/>
              </p:cNvSpPr>
              <p:nvPr/>
            </p:nvSpPr>
            <p:spPr bwMode="auto">
              <a:xfrm>
                <a:off x="2036" y="817"/>
                <a:ext cx="1030" cy="1030"/>
              </a:xfrm>
              <a:prstGeom prst="ellips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896214">
                  <a:defRPr/>
                </a:pPr>
                <a:endParaRPr lang="en-US" kern="0">
                  <a:solidFill>
                    <a:sysClr val="windowText" lastClr="000000"/>
                  </a:solidFill>
                  <a:latin typeface="Segoe UI"/>
                </a:endParaRPr>
              </a:p>
            </p:txBody>
          </p:sp>
          <p:sp>
            <p:nvSpPr>
              <p:cNvPr id="38" name="Oval 18"/>
              <p:cNvSpPr>
                <a:spLocks noChangeArrowheads="1"/>
              </p:cNvSpPr>
              <p:nvPr/>
            </p:nvSpPr>
            <p:spPr bwMode="auto">
              <a:xfrm>
                <a:off x="409" y="2153"/>
                <a:ext cx="860" cy="859"/>
              </a:xfrm>
              <a:prstGeom prst="ellips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896214">
                  <a:defRPr/>
                </a:pPr>
                <a:endParaRPr lang="en-US" kern="0">
                  <a:solidFill>
                    <a:sysClr val="windowText" lastClr="000000"/>
                  </a:solidFill>
                  <a:latin typeface="Segoe UI"/>
                </a:endParaRPr>
              </a:p>
            </p:txBody>
          </p:sp>
          <p:sp>
            <p:nvSpPr>
              <p:cNvPr id="39" name="Oval 19"/>
              <p:cNvSpPr>
                <a:spLocks noChangeArrowheads="1"/>
              </p:cNvSpPr>
              <p:nvPr/>
            </p:nvSpPr>
            <p:spPr bwMode="auto">
              <a:xfrm>
                <a:off x="2078" y="2792"/>
                <a:ext cx="689" cy="689"/>
              </a:xfrm>
              <a:prstGeom prst="ellips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896214">
                  <a:defRPr/>
                </a:pPr>
                <a:endParaRPr lang="en-US" kern="0">
                  <a:solidFill>
                    <a:sysClr val="windowText" lastClr="000000"/>
                  </a:solidFill>
                  <a:latin typeface="Segoe UI"/>
                </a:endParaRPr>
              </a:p>
            </p:txBody>
          </p:sp>
          <p:sp>
            <p:nvSpPr>
              <p:cNvPr id="40" name="Line 20"/>
              <p:cNvSpPr>
                <a:spLocks noChangeShapeType="1"/>
              </p:cNvSpPr>
              <p:nvPr/>
            </p:nvSpPr>
            <p:spPr bwMode="auto">
              <a:xfrm flipH="1" flipV="1">
                <a:off x="1219" y="2749"/>
                <a:ext cx="859" cy="348"/>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896214">
                  <a:defRPr/>
                </a:pPr>
                <a:endParaRPr lang="en-US" kern="0">
                  <a:solidFill>
                    <a:sysClr val="windowText" lastClr="000000"/>
                  </a:solidFill>
                  <a:latin typeface="Segoe UI"/>
                </a:endParaRPr>
              </a:p>
            </p:txBody>
          </p:sp>
          <p:sp>
            <p:nvSpPr>
              <p:cNvPr id="41" name="Line 21"/>
              <p:cNvSpPr>
                <a:spLocks noChangeShapeType="1"/>
              </p:cNvSpPr>
              <p:nvPr/>
            </p:nvSpPr>
            <p:spPr bwMode="auto">
              <a:xfrm flipV="1">
                <a:off x="1176" y="1677"/>
                <a:ext cx="945" cy="603"/>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896214">
                  <a:defRPr/>
                </a:pPr>
                <a:endParaRPr lang="en-US" kern="0">
                  <a:solidFill>
                    <a:sysClr val="windowText" lastClr="000000"/>
                  </a:solidFill>
                  <a:latin typeface="Segoe UI"/>
                </a:endParaRPr>
              </a:p>
            </p:txBody>
          </p:sp>
        </p:grpSp>
        <p:grpSp>
          <p:nvGrpSpPr>
            <p:cNvPr id="24" name="Group 23"/>
            <p:cNvGrpSpPr/>
            <p:nvPr/>
          </p:nvGrpSpPr>
          <p:grpSpPr>
            <a:xfrm>
              <a:off x="2361582" y="2545600"/>
              <a:ext cx="607986" cy="522788"/>
              <a:chOff x="1809120" y="2381553"/>
              <a:chExt cx="726560" cy="624745"/>
            </a:xfrm>
            <a:solidFill>
              <a:schemeClr val="accent1"/>
            </a:solidFill>
          </p:grpSpPr>
          <p:sp>
            <p:nvSpPr>
              <p:cNvPr id="25" name="Freeform 49"/>
              <p:cNvSpPr>
                <a:spLocks/>
              </p:cNvSpPr>
              <p:nvPr/>
            </p:nvSpPr>
            <p:spPr bwMode="auto">
              <a:xfrm>
                <a:off x="1832467" y="2381553"/>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grpFill/>
              <a:ln>
                <a:solidFill>
                  <a:schemeClr val="accent1"/>
                </a:solidFill>
              </a:ln>
              <a:extLst/>
            </p:spPr>
            <p:txBody>
              <a:bodyPr vert="horz" wrap="square" lIns="91414" tIns="45706" rIns="91414" bIns="45706" numCol="1" anchor="t" anchorCtr="0" compatLnSpc="1">
                <a:prstTxWarp prst="textNoShape">
                  <a:avLst/>
                </a:prstTxWarp>
              </a:bodyPr>
              <a:lstStyle/>
              <a:p>
                <a:pPr defTabSz="896214">
                  <a:defRPr/>
                </a:pPr>
                <a:endParaRPr lang="en-US" kern="0">
                  <a:solidFill>
                    <a:sysClr val="windowText" lastClr="000000"/>
                  </a:solidFill>
                  <a:latin typeface="Segoe UI"/>
                </a:endParaRPr>
              </a:p>
            </p:txBody>
          </p:sp>
          <p:sp>
            <p:nvSpPr>
              <p:cNvPr id="26" name="Freeform 50"/>
              <p:cNvSpPr>
                <a:spLocks noEditPoints="1"/>
              </p:cNvSpPr>
              <p:nvPr/>
            </p:nvSpPr>
            <p:spPr bwMode="auto">
              <a:xfrm>
                <a:off x="2019117" y="2381553"/>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solidFill>
                  <a:schemeClr val="accent1"/>
                </a:solidFill>
              </a:ln>
              <a:extLst/>
            </p:spPr>
            <p:txBody>
              <a:bodyPr vert="horz" wrap="square" lIns="91414" tIns="45706" rIns="91414" bIns="45706" numCol="1" anchor="t" anchorCtr="0" compatLnSpc="1">
                <a:prstTxWarp prst="textNoShape">
                  <a:avLst/>
                </a:prstTxWarp>
              </a:bodyPr>
              <a:lstStyle/>
              <a:p>
                <a:pPr defTabSz="896214">
                  <a:defRPr/>
                </a:pPr>
                <a:endParaRPr lang="en-US" kern="0">
                  <a:solidFill>
                    <a:sysClr val="windowText" lastClr="000000"/>
                  </a:solidFill>
                  <a:latin typeface="Segoe UI"/>
                </a:endParaRPr>
              </a:p>
            </p:txBody>
          </p:sp>
          <p:sp>
            <p:nvSpPr>
              <p:cNvPr id="27" name="Freeform 51"/>
              <p:cNvSpPr>
                <a:spLocks/>
              </p:cNvSpPr>
              <p:nvPr/>
            </p:nvSpPr>
            <p:spPr bwMode="auto">
              <a:xfrm>
                <a:off x="2246754" y="2381553"/>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grpFill/>
              <a:ln>
                <a:solidFill>
                  <a:schemeClr val="accent1"/>
                </a:solidFill>
              </a:ln>
              <a:extLst/>
            </p:spPr>
            <p:txBody>
              <a:bodyPr vert="horz" wrap="square" lIns="91414" tIns="45706" rIns="91414" bIns="45706" numCol="1" anchor="t" anchorCtr="0" compatLnSpc="1">
                <a:prstTxWarp prst="textNoShape">
                  <a:avLst/>
                </a:prstTxWarp>
              </a:bodyPr>
              <a:lstStyle/>
              <a:p>
                <a:pPr defTabSz="896214">
                  <a:defRPr/>
                </a:pPr>
                <a:endParaRPr lang="en-US" kern="0">
                  <a:solidFill>
                    <a:sysClr val="windowText" lastClr="000000"/>
                  </a:solidFill>
                  <a:latin typeface="Segoe UI"/>
                </a:endParaRPr>
              </a:p>
            </p:txBody>
          </p:sp>
          <p:sp>
            <p:nvSpPr>
              <p:cNvPr id="28" name="Freeform 52"/>
              <p:cNvSpPr>
                <a:spLocks noEditPoints="1"/>
              </p:cNvSpPr>
              <p:nvPr/>
            </p:nvSpPr>
            <p:spPr bwMode="auto">
              <a:xfrm>
                <a:off x="2459800" y="2381553"/>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solidFill>
                  <a:schemeClr val="accent1"/>
                </a:solidFill>
              </a:ln>
              <a:extLst/>
            </p:spPr>
            <p:txBody>
              <a:bodyPr vert="horz" wrap="square" lIns="91414" tIns="45706" rIns="91414" bIns="45706" numCol="1" anchor="t" anchorCtr="0" compatLnSpc="1">
                <a:prstTxWarp prst="textNoShape">
                  <a:avLst/>
                </a:prstTxWarp>
              </a:bodyPr>
              <a:lstStyle/>
              <a:p>
                <a:pPr defTabSz="896214">
                  <a:defRPr/>
                </a:pPr>
                <a:endParaRPr lang="en-US" kern="0">
                  <a:solidFill>
                    <a:sysClr val="windowText" lastClr="000000"/>
                  </a:solidFill>
                  <a:latin typeface="Segoe UI"/>
                </a:endParaRPr>
              </a:p>
            </p:txBody>
          </p:sp>
          <p:sp>
            <p:nvSpPr>
              <p:cNvPr id="29" name="Freeform 21"/>
              <p:cNvSpPr>
                <a:spLocks noEditPoints="1"/>
              </p:cNvSpPr>
              <p:nvPr/>
            </p:nvSpPr>
            <p:spPr bwMode="auto">
              <a:xfrm>
                <a:off x="1809120" y="2631326"/>
                <a:ext cx="75880" cy="119656"/>
              </a:xfrm>
              <a:custGeom>
                <a:avLst/>
                <a:gdLst>
                  <a:gd name="T0" fmla="*/ 8 w 52"/>
                  <a:gd name="T1" fmla="*/ 8 h 82"/>
                  <a:gd name="T2" fmla="*/ 8 w 52"/>
                  <a:gd name="T3" fmla="*/ 8 h 82"/>
                  <a:gd name="T4" fmla="*/ 6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8 w 52"/>
                  <a:gd name="T17" fmla="*/ 72 h 82"/>
                  <a:gd name="T18" fmla="*/ 8 w 52"/>
                  <a:gd name="T19" fmla="*/ 72 h 82"/>
                  <a:gd name="T20" fmla="*/ 12 w 52"/>
                  <a:gd name="T21" fmla="*/ 76 h 82"/>
                  <a:gd name="T22" fmla="*/ 16 w 52"/>
                  <a:gd name="T23" fmla="*/ 80 h 82"/>
                  <a:gd name="T24" fmla="*/ 22 w 52"/>
                  <a:gd name="T25" fmla="*/ 80 h 82"/>
                  <a:gd name="T26" fmla="*/ 26 w 52"/>
                  <a:gd name="T27" fmla="*/ 82 h 82"/>
                  <a:gd name="T28" fmla="*/ 26 w 52"/>
                  <a:gd name="T29" fmla="*/ 82 h 82"/>
                  <a:gd name="T30" fmla="*/ 38 w 52"/>
                  <a:gd name="T31" fmla="*/ 80 h 82"/>
                  <a:gd name="T32" fmla="*/ 42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6 w 52"/>
                  <a:gd name="T51" fmla="*/ 8 h 82"/>
                  <a:gd name="T52" fmla="*/ 46 w 52"/>
                  <a:gd name="T53" fmla="*/ 8 h 82"/>
                  <a:gd name="T54" fmla="*/ 42 w 52"/>
                  <a:gd name="T55" fmla="*/ 4 h 82"/>
                  <a:gd name="T56" fmla="*/ 38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6 w 52"/>
                  <a:gd name="T77" fmla="*/ 22 h 82"/>
                  <a:gd name="T78" fmla="*/ 36 w 52"/>
                  <a:gd name="T79" fmla="*/ 22 h 82"/>
                  <a:gd name="T80" fmla="*/ 36 w 52"/>
                  <a:gd name="T81" fmla="*/ 40 h 82"/>
                  <a:gd name="T82" fmla="*/ 36 w 52"/>
                  <a:gd name="T83" fmla="*/ 40 h 82"/>
                  <a:gd name="T84" fmla="*/ 36 w 52"/>
                  <a:gd name="T85" fmla="*/ 60 h 82"/>
                  <a:gd name="T86" fmla="*/ 36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6" y="14"/>
                    </a:lnTo>
                    <a:lnTo>
                      <a:pt x="2" y="20"/>
                    </a:lnTo>
                    <a:lnTo>
                      <a:pt x="0" y="40"/>
                    </a:lnTo>
                    <a:lnTo>
                      <a:pt x="0" y="40"/>
                    </a:lnTo>
                    <a:lnTo>
                      <a:pt x="2" y="60"/>
                    </a:lnTo>
                    <a:lnTo>
                      <a:pt x="4" y="68"/>
                    </a:lnTo>
                    <a:lnTo>
                      <a:pt x="8" y="72"/>
                    </a:lnTo>
                    <a:lnTo>
                      <a:pt x="8" y="72"/>
                    </a:lnTo>
                    <a:lnTo>
                      <a:pt x="12" y="76"/>
                    </a:lnTo>
                    <a:lnTo>
                      <a:pt x="16" y="80"/>
                    </a:lnTo>
                    <a:lnTo>
                      <a:pt x="22" y="80"/>
                    </a:lnTo>
                    <a:lnTo>
                      <a:pt x="26" y="82"/>
                    </a:lnTo>
                    <a:lnTo>
                      <a:pt x="26" y="82"/>
                    </a:lnTo>
                    <a:lnTo>
                      <a:pt x="38" y="80"/>
                    </a:lnTo>
                    <a:lnTo>
                      <a:pt x="42" y="76"/>
                    </a:lnTo>
                    <a:lnTo>
                      <a:pt x="44" y="74"/>
                    </a:lnTo>
                    <a:lnTo>
                      <a:pt x="44" y="74"/>
                    </a:lnTo>
                    <a:lnTo>
                      <a:pt x="48" y="68"/>
                    </a:lnTo>
                    <a:lnTo>
                      <a:pt x="50" y="60"/>
                    </a:lnTo>
                    <a:lnTo>
                      <a:pt x="52" y="40"/>
                    </a:lnTo>
                    <a:lnTo>
                      <a:pt x="52" y="40"/>
                    </a:lnTo>
                    <a:lnTo>
                      <a:pt x="50" y="20"/>
                    </a:lnTo>
                    <a:lnTo>
                      <a:pt x="48" y="14"/>
                    </a:lnTo>
                    <a:lnTo>
                      <a:pt x="46" y="8"/>
                    </a:lnTo>
                    <a:lnTo>
                      <a:pt x="46" y="8"/>
                    </a:lnTo>
                    <a:lnTo>
                      <a:pt x="42" y="4"/>
                    </a:lnTo>
                    <a:lnTo>
                      <a:pt x="38" y="2"/>
                    </a:lnTo>
                    <a:lnTo>
                      <a:pt x="26" y="0"/>
                    </a:lnTo>
                    <a:lnTo>
                      <a:pt x="26" y="0"/>
                    </a:lnTo>
                    <a:lnTo>
                      <a:pt x="16" y="2"/>
                    </a:lnTo>
                    <a:lnTo>
                      <a:pt x="12" y="4"/>
                    </a:lnTo>
                    <a:lnTo>
                      <a:pt x="8" y="8"/>
                    </a:lnTo>
                    <a:lnTo>
                      <a:pt x="8" y="8"/>
                    </a:lnTo>
                    <a:lnTo>
                      <a:pt x="8" y="8"/>
                    </a:lnTo>
                    <a:close/>
                    <a:moveTo>
                      <a:pt x="32" y="14"/>
                    </a:moveTo>
                    <a:lnTo>
                      <a:pt x="32" y="14"/>
                    </a:lnTo>
                    <a:lnTo>
                      <a:pt x="36" y="22"/>
                    </a:lnTo>
                    <a:lnTo>
                      <a:pt x="36" y="22"/>
                    </a:lnTo>
                    <a:lnTo>
                      <a:pt x="36" y="40"/>
                    </a:lnTo>
                    <a:lnTo>
                      <a:pt x="36" y="40"/>
                    </a:lnTo>
                    <a:lnTo>
                      <a:pt x="36" y="60"/>
                    </a:lnTo>
                    <a:lnTo>
                      <a:pt x="36"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solidFill>
                  <a:schemeClr val="accent1"/>
                </a:solidFill>
              </a:ln>
              <a:extLst/>
            </p:spPr>
            <p:txBody>
              <a:bodyPr vert="horz" wrap="square" lIns="91414" tIns="45706" rIns="91414" bIns="45706" numCol="1" anchor="t" anchorCtr="0" compatLnSpc="1">
                <a:prstTxWarp prst="textNoShape">
                  <a:avLst/>
                </a:prstTxWarp>
              </a:bodyPr>
              <a:lstStyle/>
              <a:p>
                <a:pPr defTabSz="896214">
                  <a:defRPr/>
                </a:pPr>
                <a:endParaRPr lang="en-US" kern="0">
                  <a:solidFill>
                    <a:sysClr val="windowText" lastClr="000000"/>
                  </a:solidFill>
                  <a:latin typeface="Segoe UI"/>
                </a:endParaRPr>
              </a:p>
            </p:txBody>
          </p:sp>
          <p:sp>
            <p:nvSpPr>
              <p:cNvPr id="30" name="Freeform 22"/>
              <p:cNvSpPr>
                <a:spLocks/>
              </p:cNvSpPr>
              <p:nvPr/>
            </p:nvSpPr>
            <p:spPr bwMode="auto">
              <a:xfrm>
                <a:off x="2036759" y="2631326"/>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8 h 80"/>
                  <a:gd name="T14" fmla="*/ 0 w 34"/>
                  <a:gd name="T15" fmla="*/ 20 h 80"/>
                  <a:gd name="T16" fmla="*/ 0 w 34"/>
                  <a:gd name="T17" fmla="*/ 34 h 80"/>
                  <a:gd name="T18" fmla="*/ 0 w 34"/>
                  <a:gd name="T19" fmla="*/ 34 h 80"/>
                  <a:gd name="T20" fmla="*/ 10 w 34"/>
                  <a:gd name="T21" fmla="*/ 30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8"/>
                    </a:lnTo>
                    <a:lnTo>
                      <a:pt x="0" y="20"/>
                    </a:lnTo>
                    <a:lnTo>
                      <a:pt x="0" y="34"/>
                    </a:lnTo>
                    <a:lnTo>
                      <a:pt x="0" y="34"/>
                    </a:lnTo>
                    <a:lnTo>
                      <a:pt x="10" y="30"/>
                    </a:lnTo>
                    <a:lnTo>
                      <a:pt x="20" y="22"/>
                    </a:lnTo>
                    <a:lnTo>
                      <a:pt x="20" y="80"/>
                    </a:lnTo>
                    <a:lnTo>
                      <a:pt x="34" y="80"/>
                    </a:lnTo>
                    <a:lnTo>
                      <a:pt x="34" y="0"/>
                    </a:lnTo>
                    <a:lnTo>
                      <a:pt x="34" y="0"/>
                    </a:lnTo>
                    <a:close/>
                  </a:path>
                </a:pathLst>
              </a:custGeom>
              <a:grpFill/>
              <a:ln>
                <a:solidFill>
                  <a:schemeClr val="accent1"/>
                </a:solidFill>
              </a:ln>
              <a:extLst/>
            </p:spPr>
            <p:txBody>
              <a:bodyPr vert="horz" wrap="square" lIns="91414" tIns="45706" rIns="91414" bIns="45706" numCol="1" anchor="t" anchorCtr="0" compatLnSpc="1">
                <a:prstTxWarp prst="textNoShape">
                  <a:avLst/>
                </a:prstTxWarp>
              </a:bodyPr>
              <a:lstStyle/>
              <a:p>
                <a:pPr defTabSz="896214">
                  <a:defRPr/>
                </a:pPr>
                <a:endParaRPr lang="en-US" kern="0">
                  <a:solidFill>
                    <a:sysClr val="windowText" lastClr="000000"/>
                  </a:solidFill>
                  <a:latin typeface="Segoe UI"/>
                </a:endParaRPr>
              </a:p>
            </p:txBody>
          </p:sp>
          <p:sp>
            <p:nvSpPr>
              <p:cNvPr id="31" name="Freeform 23"/>
              <p:cNvSpPr>
                <a:spLocks noEditPoints="1"/>
              </p:cNvSpPr>
              <p:nvPr/>
            </p:nvSpPr>
            <p:spPr bwMode="auto">
              <a:xfrm>
                <a:off x="2249804" y="2631326"/>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6 w 52"/>
                  <a:gd name="T17" fmla="*/ 72 h 82"/>
                  <a:gd name="T18" fmla="*/ 6 w 52"/>
                  <a:gd name="T19" fmla="*/ 72 h 82"/>
                  <a:gd name="T20" fmla="*/ 10 w 52"/>
                  <a:gd name="T21" fmla="*/ 76 h 82"/>
                  <a:gd name="T22" fmla="*/ 16 w 52"/>
                  <a:gd name="T23" fmla="*/ 80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0 w 52"/>
                  <a:gd name="T73" fmla="*/ 14 h 82"/>
                  <a:gd name="T74" fmla="*/ 30 w 52"/>
                  <a:gd name="T75" fmla="*/ 14 h 82"/>
                  <a:gd name="T76" fmla="*/ 34 w 52"/>
                  <a:gd name="T77" fmla="*/ 22 h 82"/>
                  <a:gd name="T78" fmla="*/ 34 w 52"/>
                  <a:gd name="T79" fmla="*/ 22 h 82"/>
                  <a:gd name="T80" fmla="*/ 36 w 52"/>
                  <a:gd name="T81" fmla="*/ 40 h 82"/>
                  <a:gd name="T82" fmla="*/ 36 w 52"/>
                  <a:gd name="T83" fmla="*/ 40 h 82"/>
                  <a:gd name="T84" fmla="*/ 34 w 52"/>
                  <a:gd name="T85" fmla="*/ 60 h 82"/>
                  <a:gd name="T86" fmla="*/ 34 w 52"/>
                  <a:gd name="T87" fmla="*/ 60 h 82"/>
                  <a:gd name="T88" fmla="*/ 30 w 52"/>
                  <a:gd name="T89" fmla="*/ 66 h 82"/>
                  <a:gd name="T90" fmla="*/ 30 w 52"/>
                  <a:gd name="T91" fmla="*/ 66 h 82"/>
                  <a:gd name="T92" fmla="*/ 26 w 52"/>
                  <a:gd name="T93" fmla="*/ 68 h 82"/>
                  <a:gd name="T94" fmla="*/ 26 w 52"/>
                  <a:gd name="T95" fmla="*/ 68 h 82"/>
                  <a:gd name="T96" fmla="*/ 20 w 52"/>
                  <a:gd name="T97" fmla="*/ 66 h 82"/>
                  <a:gd name="T98" fmla="*/ 20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0 w 52"/>
                  <a:gd name="T113" fmla="*/ 14 h 82"/>
                  <a:gd name="T114" fmla="*/ 20 w 52"/>
                  <a:gd name="T115" fmla="*/ 14 h 82"/>
                  <a:gd name="T116" fmla="*/ 26 w 52"/>
                  <a:gd name="T117" fmla="*/ 12 h 82"/>
                  <a:gd name="T118" fmla="*/ 26 w 52"/>
                  <a:gd name="T119" fmla="*/ 12 h 82"/>
                  <a:gd name="T120" fmla="*/ 30 w 52"/>
                  <a:gd name="T121" fmla="*/ 14 h 82"/>
                  <a:gd name="T122" fmla="*/ 30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8"/>
                    </a:lnTo>
                    <a:lnTo>
                      <a:pt x="6" y="72"/>
                    </a:lnTo>
                    <a:lnTo>
                      <a:pt x="6" y="72"/>
                    </a:lnTo>
                    <a:lnTo>
                      <a:pt x="10" y="76"/>
                    </a:lnTo>
                    <a:lnTo>
                      <a:pt x="16" y="80"/>
                    </a:lnTo>
                    <a:lnTo>
                      <a:pt x="20" y="80"/>
                    </a:lnTo>
                    <a:lnTo>
                      <a:pt x="26" y="82"/>
                    </a:lnTo>
                    <a:lnTo>
                      <a:pt x="26" y="82"/>
                    </a:lnTo>
                    <a:lnTo>
                      <a:pt x="36" y="80"/>
                    </a:lnTo>
                    <a:lnTo>
                      <a:pt x="40" y="76"/>
                    </a:lnTo>
                    <a:lnTo>
                      <a:pt x="44" y="74"/>
                    </a:lnTo>
                    <a:lnTo>
                      <a:pt x="44" y="74"/>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0" y="14"/>
                    </a:moveTo>
                    <a:lnTo>
                      <a:pt x="30" y="14"/>
                    </a:lnTo>
                    <a:lnTo>
                      <a:pt x="34" y="22"/>
                    </a:lnTo>
                    <a:lnTo>
                      <a:pt x="34" y="22"/>
                    </a:lnTo>
                    <a:lnTo>
                      <a:pt x="36" y="40"/>
                    </a:lnTo>
                    <a:lnTo>
                      <a:pt x="36" y="40"/>
                    </a:lnTo>
                    <a:lnTo>
                      <a:pt x="34" y="60"/>
                    </a:lnTo>
                    <a:lnTo>
                      <a:pt x="34" y="60"/>
                    </a:lnTo>
                    <a:lnTo>
                      <a:pt x="30" y="66"/>
                    </a:lnTo>
                    <a:lnTo>
                      <a:pt x="30" y="66"/>
                    </a:lnTo>
                    <a:lnTo>
                      <a:pt x="26" y="68"/>
                    </a:lnTo>
                    <a:lnTo>
                      <a:pt x="26" y="68"/>
                    </a:lnTo>
                    <a:lnTo>
                      <a:pt x="20" y="66"/>
                    </a:lnTo>
                    <a:lnTo>
                      <a:pt x="20" y="66"/>
                    </a:lnTo>
                    <a:lnTo>
                      <a:pt x="18" y="60"/>
                    </a:lnTo>
                    <a:lnTo>
                      <a:pt x="18" y="60"/>
                    </a:lnTo>
                    <a:lnTo>
                      <a:pt x="16" y="40"/>
                    </a:lnTo>
                    <a:lnTo>
                      <a:pt x="16" y="40"/>
                    </a:lnTo>
                    <a:lnTo>
                      <a:pt x="18" y="20"/>
                    </a:lnTo>
                    <a:lnTo>
                      <a:pt x="18" y="20"/>
                    </a:lnTo>
                    <a:lnTo>
                      <a:pt x="20" y="14"/>
                    </a:lnTo>
                    <a:lnTo>
                      <a:pt x="20" y="14"/>
                    </a:lnTo>
                    <a:lnTo>
                      <a:pt x="26" y="12"/>
                    </a:lnTo>
                    <a:lnTo>
                      <a:pt x="26" y="12"/>
                    </a:lnTo>
                    <a:lnTo>
                      <a:pt x="30" y="14"/>
                    </a:lnTo>
                    <a:lnTo>
                      <a:pt x="30" y="14"/>
                    </a:lnTo>
                    <a:close/>
                  </a:path>
                </a:pathLst>
              </a:custGeom>
              <a:solidFill>
                <a:schemeClr val="bg2"/>
              </a:solidFill>
              <a:ln>
                <a:solidFill>
                  <a:schemeClr val="accent1"/>
                </a:solidFill>
              </a:ln>
              <a:extLst/>
            </p:spPr>
            <p:txBody>
              <a:bodyPr vert="horz" wrap="square" lIns="91414" tIns="45706" rIns="91414" bIns="45706" numCol="1" anchor="t" anchorCtr="0" compatLnSpc="1">
                <a:prstTxWarp prst="textNoShape">
                  <a:avLst/>
                </a:prstTxWarp>
              </a:bodyPr>
              <a:lstStyle/>
              <a:p>
                <a:pPr defTabSz="896214">
                  <a:defRPr/>
                </a:pPr>
                <a:endParaRPr lang="en-US" kern="0">
                  <a:solidFill>
                    <a:sysClr val="windowText" lastClr="000000"/>
                  </a:solidFill>
                  <a:latin typeface="Segoe UI"/>
                </a:endParaRPr>
              </a:p>
            </p:txBody>
          </p:sp>
          <p:sp>
            <p:nvSpPr>
              <p:cNvPr id="32" name="Freeform 24"/>
              <p:cNvSpPr>
                <a:spLocks/>
              </p:cNvSpPr>
              <p:nvPr/>
            </p:nvSpPr>
            <p:spPr bwMode="auto">
              <a:xfrm>
                <a:off x="2474523" y="2631326"/>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6 w 36"/>
                  <a:gd name="T13" fmla="*/ 18 h 80"/>
                  <a:gd name="T14" fmla="*/ 0 w 36"/>
                  <a:gd name="T15" fmla="*/ 20 h 80"/>
                  <a:gd name="T16" fmla="*/ 0 w 36"/>
                  <a:gd name="T17" fmla="*/ 34 h 80"/>
                  <a:gd name="T18" fmla="*/ 0 w 36"/>
                  <a:gd name="T19" fmla="*/ 34 h 80"/>
                  <a:gd name="T20" fmla="*/ 12 w 36"/>
                  <a:gd name="T21" fmla="*/ 30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6" y="18"/>
                    </a:lnTo>
                    <a:lnTo>
                      <a:pt x="0" y="20"/>
                    </a:lnTo>
                    <a:lnTo>
                      <a:pt x="0" y="34"/>
                    </a:lnTo>
                    <a:lnTo>
                      <a:pt x="0" y="34"/>
                    </a:lnTo>
                    <a:lnTo>
                      <a:pt x="12" y="30"/>
                    </a:lnTo>
                    <a:lnTo>
                      <a:pt x="20" y="22"/>
                    </a:lnTo>
                    <a:lnTo>
                      <a:pt x="20" y="80"/>
                    </a:lnTo>
                    <a:lnTo>
                      <a:pt x="36" y="80"/>
                    </a:lnTo>
                    <a:lnTo>
                      <a:pt x="36" y="0"/>
                    </a:lnTo>
                    <a:lnTo>
                      <a:pt x="36" y="0"/>
                    </a:lnTo>
                    <a:close/>
                  </a:path>
                </a:pathLst>
              </a:custGeom>
              <a:grpFill/>
              <a:ln>
                <a:solidFill>
                  <a:schemeClr val="accent1"/>
                </a:solidFill>
              </a:ln>
              <a:extLst/>
            </p:spPr>
            <p:txBody>
              <a:bodyPr vert="horz" wrap="square" lIns="91414" tIns="45706" rIns="91414" bIns="45706" numCol="1" anchor="t" anchorCtr="0" compatLnSpc="1">
                <a:prstTxWarp prst="textNoShape">
                  <a:avLst/>
                </a:prstTxWarp>
              </a:bodyPr>
              <a:lstStyle/>
              <a:p>
                <a:pPr defTabSz="896214">
                  <a:defRPr/>
                </a:pPr>
                <a:endParaRPr lang="en-US" kern="0">
                  <a:solidFill>
                    <a:sysClr val="windowText" lastClr="000000"/>
                  </a:solidFill>
                  <a:latin typeface="Segoe UI"/>
                </a:endParaRPr>
              </a:p>
            </p:txBody>
          </p:sp>
          <p:sp>
            <p:nvSpPr>
              <p:cNvPr id="33" name="Freeform 49"/>
              <p:cNvSpPr>
                <a:spLocks/>
              </p:cNvSpPr>
              <p:nvPr/>
            </p:nvSpPr>
            <p:spPr bwMode="auto">
              <a:xfrm>
                <a:off x="1832467" y="2886642"/>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grpFill/>
              <a:ln>
                <a:solidFill>
                  <a:schemeClr val="accent1"/>
                </a:solidFill>
              </a:ln>
              <a:extLst/>
            </p:spPr>
            <p:txBody>
              <a:bodyPr vert="horz" wrap="square" lIns="91414" tIns="45706" rIns="91414" bIns="45706" numCol="1" anchor="t" anchorCtr="0" compatLnSpc="1">
                <a:prstTxWarp prst="textNoShape">
                  <a:avLst/>
                </a:prstTxWarp>
              </a:bodyPr>
              <a:lstStyle/>
              <a:p>
                <a:pPr defTabSz="896214">
                  <a:defRPr/>
                </a:pPr>
                <a:endParaRPr lang="en-US" kern="0">
                  <a:solidFill>
                    <a:sysClr val="windowText" lastClr="000000"/>
                  </a:solidFill>
                  <a:latin typeface="Segoe UI"/>
                </a:endParaRPr>
              </a:p>
            </p:txBody>
          </p:sp>
          <p:sp>
            <p:nvSpPr>
              <p:cNvPr id="34" name="Freeform 50"/>
              <p:cNvSpPr>
                <a:spLocks noEditPoints="1"/>
              </p:cNvSpPr>
              <p:nvPr/>
            </p:nvSpPr>
            <p:spPr bwMode="auto">
              <a:xfrm>
                <a:off x="2019117"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solidFill>
                  <a:schemeClr val="accent1"/>
                </a:solidFill>
              </a:ln>
              <a:extLst/>
            </p:spPr>
            <p:txBody>
              <a:bodyPr vert="horz" wrap="square" lIns="91414" tIns="45706" rIns="91414" bIns="45706" numCol="1" anchor="t" anchorCtr="0" compatLnSpc="1">
                <a:prstTxWarp prst="textNoShape">
                  <a:avLst/>
                </a:prstTxWarp>
              </a:bodyPr>
              <a:lstStyle/>
              <a:p>
                <a:pPr defTabSz="896214">
                  <a:defRPr/>
                </a:pPr>
                <a:endParaRPr lang="en-US" kern="0">
                  <a:solidFill>
                    <a:sysClr val="windowText" lastClr="000000"/>
                  </a:solidFill>
                  <a:latin typeface="Segoe UI"/>
                </a:endParaRPr>
              </a:p>
            </p:txBody>
          </p:sp>
          <p:sp>
            <p:nvSpPr>
              <p:cNvPr id="35" name="Freeform 51"/>
              <p:cNvSpPr>
                <a:spLocks/>
              </p:cNvSpPr>
              <p:nvPr/>
            </p:nvSpPr>
            <p:spPr bwMode="auto">
              <a:xfrm>
                <a:off x="2246754" y="2886642"/>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grpFill/>
              <a:ln>
                <a:solidFill>
                  <a:schemeClr val="accent1"/>
                </a:solidFill>
              </a:ln>
              <a:extLst/>
            </p:spPr>
            <p:txBody>
              <a:bodyPr vert="horz" wrap="square" lIns="91414" tIns="45706" rIns="91414" bIns="45706" numCol="1" anchor="t" anchorCtr="0" compatLnSpc="1">
                <a:prstTxWarp prst="textNoShape">
                  <a:avLst/>
                </a:prstTxWarp>
              </a:bodyPr>
              <a:lstStyle/>
              <a:p>
                <a:pPr defTabSz="896214">
                  <a:defRPr/>
                </a:pPr>
                <a:endParaRPr lang="en-US" kern="0">
                  <a:solidFill>
                    <a:sysClr val="windowText" lastClr="000000"/>
                  </a:solidFill>
                  <a:latin typeface="Segoe UI"/>
                </a:endParaRPr>
              </a:p>
            </p:txBody>
          </p:sp>
          <p:sp>
            <p:nvSpPr>
              <p:cNvPr id="36" name="Freeform 52"/>
              <p:cNvSpPr>
                <a:spLocks noEditPoints="1"/>
              </p:cNvSpPr>
              <p:nvPr/>
            </p:nvSpPr>
            <p:spPr bwMode="auto">
              <a:xfrm>
                <a:off x="2459800"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solidFill>
                  <a:schemeClr val="accent1"/>
                </a:solidFill>
              </a:ln>
              <a:extLst/>
            </p:spPr>
            <p:txBody>
              <a:bodyPr vert="horz" wrap="square" lIns="91414" tIns="45706" rIns="91414" bIns="45706" numCol="1" anchor="t" anchorCtr="0" compatLnSpc="1">
                <a:prstTxWarp prst="textNoShape">
                  <a:avLst/>
                </a:prstTxWarp>
              </a:bodyPr>
              <a:lstStyle/>
              <a:p>
                <a:pPr defTabSz="896214">
                  <a:defRPr/>
                </a:pPr>
                <a:endParaRPr lang="en-US" kern="0">
                  <a:solidFill>
                    <a:sysClr val="windowText" lastClr="000000"/>
                  </a:solidFill>
                  <a:latin typeface="Segoe UI"/>
                </a:endParaRPr>
              </a:p>
            </p:txBody>
          </p:sp>
        </p:grpSp>
      </p:grpSp>
      <p:grpSp>
        <p:nvGrpSpPr>
          <p:cNvPr id="42" name="Group 41"/>
          <p:cNvGrpSpPr/>
          <p:nvPr/>
        </p:nvGrpSpPr>
        <p:grpSpPr>
          <a:xfrm>
            <a:off x="725044" y="2531236"/>
            <a:ext cx="3209013" cy="2738726"/>
            <a:chOff x="4612197" y="2537935"/>
            <a:chExt cx="3209924" cy="2739503"/>
          </a:xfrm>
        </p:grpSpPr>
        <p:sp>
          <p:nvSpPr>
            <p:cNvPr id="43" name="Rectangle 42"/>
            <p:cNvSpPr/>
            <p:nvPr/>
          </p:nvSpPr>
          <p:spPr>
            <a:xfrm>
              <a:off x="5587665" y="4692663"/>
              <a:ext cx="1204176" cy="584775"/>
            </a:xfrm>
            <a:prstGeom prst="rect">
              <a:avLst/>
            </a:prstGeom>
            <a:ln>
              <a:noFill/>
            </a:ln>
          </p:spPr>
          <p:txBody>
            <a:bodyPr wrap="none" lIns="0" tIns="0" rIns="0" bIns="0">
              <a:noAutofit/>
            </a:bodyPr>
            <a:lstStyle/>
            <a:p>
              <a:pPr algn="ctr" defTabSz="896214">
                <a:defRPr/>
              </a:pPr>
              <a:r>
                <a:rPr lang="en-US" sz="3200" kern="0" dirty="0">
                  <a:solidFill>
                    <a:sysClr val="windowText" lastClr="000000"/>
                  </a:solidFill>
                  <a:latin typeface="Segoe UI Light"/>
                </a:rPr>
                <a:t>Cloud</a:t>
              </a:r>
            </a:p>
          </p:txBody>
        </p:sp>
        <p:grpSp>
          <p:nvGrpSpPr>
            <p:cNvPr id="44" name="Group 43"/>
            <p:cNvGrpSpPr/>
            <p:nvPr/>
          </p:nvGrpSpPr>
          <p:grpSpPr>
            <a:xfrm>
              <a:off x="4612197" y="2537935"/>
              <a:ext cx="3209924" cy="1864899"/>
              <a:chOff x="4410076" y="2328864"/>
              <a:chExt cx="3371850" cy="1958975"/>
            </a:xfrm>
          </p:grpSpPr>
          <p:sp>
            <p:nvSpPr>
              <p:cNvPr id="45" name="Freeform 30"/>
              <p:cNvSpPr>
                <a:spLocks/>
              </p:cNvSpPr>
              <p:nvPr/>
            </p:nvSpPr>
            <p:spPr bwMode="auto">
              <a:xfrm>
                <a:off x="4410076" y="2328864"/>
                <a:ext cx="3371850" cy="1958975"/>
              </a:xfrm>
              <a:custGeom>
                <a:avLst/>
                <a:gdLst>
                  <a:gd name="T0" fmla="*/ 270 w 419"/>
                  <a:gd name="T1" fmla="*/ 243 h 243"/>
                  <a:gd name="T2" fmla="*/ 365 w 419"/>
                  <a:gd name="T3" fmla="*/ 243 h 243"/>
                  <a:gd name="T4" fmla="*/ 419 w 419"/>
                  <a:gd name="T5" fmla="*/ 189 h 243"/>
                  <a:gd name="T6" fmla="*/ 365 w 419"/>
                  <a:gd name="T7" fmla="*/ 135 h 243"/>
                  <a:gd name="T8" fmla="*/ 224 w 419"/>
                  <a:gd name="T9" fmla="*/ 0 h 243"/>
                  <a:gd name="T10" fmla="*/ 81 w 419"/>
                  <a:gd name="T11" fmla="*/ 108 h 243"/>
                  <a:gd name="T12" fmla="*/ 70 w 419"/>
                  <a:gd name="T13" fmla="*/ 108 h 243"/>
                  <a:gd name="T14" fmla="*/ 0 w 419"/>
                  <a:gd name="T15" fmla="*/ 175 h 243"/>
                  <a:gd name="T16" fmla="*/ 68 w 419"/>
                  <a:gd name="T17" fmla="*/ 243 h 243"/>
                  <a:gd name="T18" fmla="*/ 270 w 419"/>
                  <a:gd name="T19"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9" h="243">
                    <a:moveTo>
                      <a:pt x="270" y="243"/>
                    </a:moveTo>
                    <a:cubicBezTo>
                      <a:pt x="365" y="243"/>
                      <a:pt x="365" y="243"/>
                      <a:pt x="365" y="243"/>
                    </a:cubicBezTo>
                    <a:cubicBezTo>
                      <a:pt x="396" y="243"/>
                      <a:pt x="419" y="218"/>
                      <a:pt x="419" y="189"/>
                    </a:cubicBezTo>
                    <a:cubicBezTo>
                      <a:pt x="419" y="159"/>
                      <a:pt x="396" y="135"/>
                      <a:pt x="365" y="135"/>
                    </a:cubicBezTo>
                    <a:cubicBezTo>
                      <a:pt x="365" y="60"/>
                      <a:pt x="301" y="0"/>
                      <a:pt x="224" y="0"/>
                    </a:cubicBezTo>
                    <a:cubicBezTo>
                      <a:pt x="155" y="0"/>
                      <a:pt x="94" y="45"/>
                      <a:pt x="81" y="108"/>
                    </a:cubicBezTo>
                    <a:cubicBezTo>
                      <a:pt x="81" y="108"/>
                      <a:pt x="76" y="108"/>
                      <a:pt x="70" y="108"/>
                    </a:cubicBezTo>
                    <a:cubicBezTo>
                      <a:pt x="32" y="108"/>
                      <a:pt x="0" y="138"/>
                      <a:pt x="0" y="175"/>
                    </a:cubicBezTo>
                    <a:cubicBezTo>
                      <a:pt x="0" y="212"/>
                      <a:pt x="29" y="243"/>
                      <a:pt x="68" y="243"/>
                    </a:cubicBezTo>
                    <a:cubicBezTo>
                      <a:pt x="270" y="243"/>
                      <a:pt x="270" y="243"/>
                      <a:pt x="270" y="243"/>
                    </a:cubicBez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896214">
                  <a:defRPr/>
                </a:pPr>
                <a:endParaRPr lang="en-US" kern="0">
                  <a:solidFill>
                    <a:sysClr val="windowText" lastClr="000000"/>
                  </a:solidFill>
                  <a:latin typeface="Segoe UI"/>
                </a:endParaRPr>
              </a:p>
            </p:txBody>
          </p:sp>
          <p:grpSp>
            <p:nvGrpSpPr>
              <p:cNvPr id="46" name="Group 45"/>
              <p:cNvGrpSpPr/>
              <p:nvPr/>
            </p:nvGrpSpPr>
            <p:grpSpPr>
              <a:xfrm>
                <a:off x="5665789" y="2981327"/>
                <a:ext cx="868363" cy="1089025"/>
                <a:chOff x="5665789" y="2981327"/>
                <a:chExt cx="868363" cy="1089025"/>
              </a:xfrm>
            </p:grpSpPr>
            <p:sp>
              <p:nvSpPr>
                <p:cNvPr id="47" name="Freeform 31"/>
                <p:cNvSpPr>
                  <a:spLocks/>
                </p:cNvSpPr>
                <p:nvPr/>
              </p:nvSpPr>
              <p:spPr bwMode="auto">
                <a:xfrm>
                  <a:off x="5665789" y="2981327"/>
                  <a:ext cx="868363" cy="436563"/>
                </a:xfrm>
                <a:custGeom>
                  <a:avLst/>
                  <a:gdLst>
                    <a:gd name="T0" fmla="*/ 0 w 547"/>
                    <a:gd name="T1" fmla="*/ 275 h 275"/>
                    <a:gd name="T2" fmla="*/ 273 w 547"/>
                    <a:gd name="T3" fmla="*/ 0 h 275"/>
                    <a:gd name="T4" fmla="*/ 547 w 547"/>
                    <a:gd name="T5" fmla="*/ 275 h 275"/>
                  </a:gdLst>
                  <a:ahLst/>
                  <a:cxnLst>
                    <a:cxn ang="0">
                      <a:pos x="T0" y="T1"/>
                    </a:cxn>
                    <a:cxn ang="0">
                      <a:pos x="T2" y="T3"/>
                    </a:cxn>
                    <a:cxn ang="0">
                      <a:pos x="T4" y="T5"/>
                    </a:cxn>
                  </a:cxnLst>
                  <a:rect l="0" t="0" r="r" b="b"/>
                  <a:pathLst>
                    <a:path w="547" h="275">
                      <a:moveTo>
                        <a:pt x="0" y="275"/>
                      </a:moveTo>
                      <a:lnTo>
                        <a:pt x="273" y="0"/>
                      </a:lnTo>
                      <a:lnTo>
                        <a:pt x="547" y="275"/>
                      </a:lnTo>
                    </a:path>
                  </a:pathLst>
                </a:custGeom>
                <a:noFill/>
                <a:ln w="28575" cap="flat">
                  <a:solidFill>
                    <a:schemeClr val="accent1"/>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896214">
                    <a:defRPr/>
                  </a:pPr>
                  <a:endParaRPr lang="en-US" kern="0">
                    <a:solidFill>
                      <a:sysClr val="windowText" lastClr="000000"/>
                    </a:solidFill>
                    <a:latin typeface="Segoe UI"/>
                  </a:endParaRPr>
                </a:p>
              </p:txBody>
            </p:sp>
            <p:sp>
              <p:nvSpPr>
                <p:cNvPr id="48" name="Line 32"/>
                <p:cNvSpPr>
                  <a:spLocks noChangeShapeType="1"/>
                </p:cNvSpPr>
                <p:nvPr/>
              </p:nvSpPr>
              <p:spPr bwMode="auto">
                <a:xfrm>
                  <a:off x="6099176" y="2981327"/>
                  <a:ext cx="0" cy="1089025"/>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896214">
                    <a:defRPr/>
                  </a:pPr>
                  <a:endParaRPr lang="en-US" kern="0">
                    <a:solidFill>
                      <a:sysClr val="windowText" lastClr="000000"/>
                    </a:solidFill>
                    <a:latin typeface="Segoe UI"/>
                  </a:endParaRPr>
                </a:p>
              </p:txBody>
            </p:sp>
          </p:grpSp>
        </p:grpSp>
      </p:grpSp>
    </p:spTree>
    <p:extLst>
      <p:ext uri="{BB962C8B-B14F-4D97-AF65-F5344CB8AC3E}">
        <p14:creationId xmlns:p14="http://schemas.microsoft.com/office/powerpoint/2010/main" val="25489734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Digital Transformation"/>
          <p:cNvSpPr txBox="1">
            <a:spLocks/>
          </p:cNvSpPr>
          <p:nvPr/>
        </p:nvSpPr>
        <p:spPr>
          <a:xfrm>
            <a:off x="2962961" y="975772"/>
            <a:ext cx="6266082" cy="899154"/>
          </a:xfrm>
          <a:prstGeom prst="rect">
            <a:avLst/>
          </a:prstGeom>
        </p:spPr>
        <p:txBody>
          <a:bodyPr vert="horz" wrap="square" lIns="143366" tIns="89604" rIns="143366" bIns="8960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3841"/>
            <a:r>
              <a:rPr lang="en-US" sz="4702" spc="0" dirty="0">
                <a:gradFill>
                  <a:gsLst>
                    <a:gs pos="4103">
                      <a:srgbClr val="505050"/>
                    </a:gs>
                    <a:gs pos="18974">
                      <a:srgbClr val="505050"/>
                    </a:gs>
                  </a:gsLst>
                  <a:lin ang="5400000" scaled="1"/>
                </a:gradFill>
                <a:latin typeface="Segoe UI Light"/>
              </a:rPr>
              <a:t>Digital Transformation</a:t>
            </a:r>
          </a:p>
        </p:txBody>
      </p:sp>
      <p:sp>
        <p:nvSpPr>
          <p:cNvPr id="57" name="transform"/>
          <p:cNvSpPr/>
          <p:nvPr/>
        </p:nvSpPr>
        <p:spPr bwMode="auto">
          <a:xfrm>
            <a:off x="8226452" y="3944800"/>
            <a:ext cx="2150505" cy="99096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ctr" anchorCtr="0" forceAA="0" compatLnSpc="1">
            <a:prstTxWarp prst="textNoShape">
              <a:avLst/>
            </a:prstTxWarp>
            <a:spAutoFit/>
          </a:bodyPr>
          <a:lstStyle/>
          <a:p>
            <a:pPr algn="ctr" defTabSz="913576" fontAlgn="base">
              <a:lnSpc>
                <a:spcPct val="95000"/>
              </a:lnSpc>
              <a:spcBef>
                <a:spcPct val="0"/>
              </a:spcBef>
              <a:spcAft>
                <a:spcPct val="0"/>
              </a:spcAft>
              <a:defRPr/>
            </a:pPr>
            <a:r>
              <a:rPr lang="en-US" sz="2353" kern="0" spc="49" dirty="0">
                <a:gradFill>
                  <a:gsLst>
                    <a:gs pos="0">
                      <a:srgbClr val="505050"/>
                    </a:gs>
                    <a:gs pos="100000">
                      <a:srgbClr val="505050"/>
                    </a:gs>
                  </a:gsLst>
                  <a:lin ang="5400000" scaled="1"/>
                </a:gradFill>
                <a:latin typeface="Segoe UI Light"/>
                <a:cs typeface="Segoe UI" panose="020B0502040204020203" pitchFamily="34" charset="0"/>
              </a:rPr>
              <a:t>Transform products</a:t>
            </a:r>
          </a:p>
        </p:txBody>
      </p:sp>
      <p:sp>
        <p:nvSpPr>
          <p:cNvPr id="58" name="engage"/>
          <p:cNvSpPr/>
          <p:nvPr/>
        </p:nvSpPr>
        <p:spPr bwMode="auto">
          <a:xfrm>
            <a:off x="1811605" y="3944800"/>
            <a:ext cx="2150505" cy="99096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ctr" anchorCtr="0" forceAA="0" compatLnSpc="1">
            <a:prstTxWarp prst="textNoShape">
              <a:avLst/>
            </a:prstTxWarp>
            <a:spAutoFit/>
          </a:bodyPr>
          <a:lstStyle/>
          <a:p>
            <a:pPr algn="ctr" defTabSz="913576" fontAlgn="base">
              <a:lnSpc>
                <a:spcPct val="95000"/>
              </a:lnSpc>
              <a:spcBef>
                <a:spcPct val="0"/>
              </a:spcBef>
              <a:spcAft>
                <a:spcPct val="0"/>
              </a:spcAft>
              <a:defRPr/>
            </a:pPr>
            <a:r>
              <a:rPr lang="en-US" sz="2353" kern="0" spc="49" dirty="0">
                <a:gradFill>
                  <a:gsLst>
                    <a:gs pos="0">
                      <a:srgbClr val="505050"/>
                    </a:gs>
                    <a:gs pos="100000">
                      <a:srgbClr val="505050"/>
                    </a:gs>
                  </a:gsLst>
                  <a:lin ang="5400000" scaled="1"/>
                </a:gradFill>
                <a:latin typeface="Segoe UI Light"/>
                <a:cs typeface="Segoe UI" panose="020B0502040204020203" pitchFamily="34" charset="0"/>
              </a:rPr>
              <a:t>Engage customers</a:t>
            </a:r>
          </a:p>
        </p:txBody>
      </p:sp>
      <p:sp>
        <p:nvSpPr>
          <p:cNvPr id="59" name="optimize"/>
          <p:cNvSpPr/>
          <p:nvPr/>
        </p:nvSpPr>
        <p:spPr bwMode="auto">
          <a:xfrm>
            <a:off x="6088169" y="3944800"/>
            <a:ext cx="2150505" cy="99096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ctr" anchorCtr="0" forceAA="0" compatLnSpc="1">
            <a:prstTxWarp prst="textNoShape">
              <a:avLst/>
            </a:prstTxWarp>
            <a:spAutoFit/>
          </a:bodyPr>
          <a:lstStyle/>
          <a:p>
            <a:pPr algn="ctr" defTabSz="913576" fontAlgn="base">
              <a:lnSpc>
                <a:spcPct val="95000"/>
              </a:lnSpc>
              <a:spcBef>
                <a:spcPct val="0"/>
              </a:spcBef>
              <a:spcAft>
                <a:spcPct val="0"/>
              </a:spcAft>
              <a:defRPr/>
            </a:pPr>
            <a:r>
              <a:rPr lang="en-US" sz="2353" kern="0" spc="49" dirty="0">
                <a:gradFill>
                  <a:gsLst>
                    <a:gs pos="0">
                      <a:srgbClr val="505050"/>
                    </a:gs>
                    <a:gs pos="100000">
                      <a:srgbClr val="505050"/>
                    </a:gs>
                  </a:gsLst>
                  <a:lin ang="5400000" scaled="1"/>
                </a:gradFill>
                <a:latin typeface="Segoe UI Light"/>
                <a:cs typeface="Segoe UI" panose="020B0502040204020203" pitchFamily="34" charset="0"/>
              </a:rPr>
              <a:t>Optimize operations</a:t>
            </a:r>
          </a:p>
        </p:txBody>
      </p:sp>
      <p:sp>
        <p:nvSpPr>
          <p:cNvPr id="60" name="empower"/>
          <p:cNvSpPr/>
          <p:nvPr/>
        </p:nvSpPr>
        <p:spPr bwMode="auto">
          <a:xfrm>
            <a:off x="3949886" y="3944800"/>
            <a:ext cx="2150505" cy="99096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ctr" anchorCtr="0" forceAA="0" compatLnSpc="1">
            <a:prstTxWarp prst="textNoShape">
              <a:avLst/>
            </a:prstTxWarp>
            <a:spAutoFit/>
          </a:bodyPr>
          <a:lstStyle/>
          <a:p>
            <a:pPr algn="ctr" defTabSz="913576" fontAlgn="base">
              <a:lnSpc>
                <a:spcPct val="95000"/>
              </a:lnSpc>
              <a:spcBef>
                <a:spcPct val="0"/>
              </a:spcBef>
              <a:spcAft>
                <a:spcPct val="0"/>
              </a:spcAft>
              <a:defRPr/>
            </a:pPr>
            <a:r>
              <a:rPr lang="en-US" sz="2353" kern="0" spc="49" dirty="0">
                <a:gradFill>
                  <a:gsLst>
                    <a:gs pos="0">
                      <a:srgbClr val="505050"/>
                    </a:gs>
                    <a:gs pos="100000">
                      <a:srgbClr val="505050"/>
                    </a:gs>
                  </a:gsLst>
                  <a:lin ang="5400000" scaled="1"/>
                </a:gradFill>
                <a:latin typeface="Segoe UI Light"/>
                <a:cs typeface="Segoe UI" panose="020B0502040204020203" pitchFamily="34" charset="0"/>
              </a:rPr>
              <a:t>Empower employees</a:t>
            </a:r>
          </a:p>
        </p:txBody>
      </p:sp>
      <p:grpSp>
        <p:nvGrpSpPr>
          <p:cNvPr id="3" name="Group 2"/>
          <p:cNvGrpSpPr/>
          <p:nvPr/>
        </p:nvGrpSpPr>
        <p:grpSpPr>
          <a:xfrm>
            <a:off x="2393894" y="2727811"/>
            <a:ext cx="985647" cy="985647"/>
            <a:chOff x="2441896" y="2782012"/>
            <a:chExt cx="1005411" cy="1005411"/>
          </a:xfrm>
        </p:grpSpPr>
        <p:sp>
          <p:nvSpPr>
            <p:cNvPr id="62" name="circle1"/>
            <p:cNvSpPr/>
            <p:nvPr/>
          </p:nvSpPr>
          <p:spPr bwMode="auto">
            <a:xfrm>
              <a:off x="2441896" y="2782012"/>
              <a:ext cx="1005411" cy="1005411"/>
            </a:xfrm>
            <a:prstGeom prst="ellipse">
              <a:avLst/>
            </a:prstGeom>
            <a:solidFill>
              <a:srgbClr val="007CC2"/>
            </a:solidFill>
            <a:ln w="12700" cap="flat" cmpd="sng" algn="ctr">
              <a:noFill/>
              <a:prstDash val="solid"/>
              <a:miter lim="800000"/>
            </a:ln>
            <a:effectLst/>
          </p:spPr>
          <p:txBody>
            <a:bodyPr rot="0" spcFirstLastPara="0" vertOverflow="overflow" horzOverflow="overflow" vert="horz" wrap="square" lIns="215012" tIns="172009" rIns="215012" bIns="172009" numCol="1" spcCol="0" rtlCol="0" fromWordArt="0" anchor="t" anchorCtr="0" forceAA="0" compatLnSpc="1">
              <a:prstTxWarp prst="textNoShape">
                <a:avLst/>
              </a:prstTxWarp>
              <a:noAutofit/>
            </a:bodyPr>
            <a:lstStyle/>
            <a:p>
              <a:pPr algn="ctr" defTabSz="1096081" fontAlgn="base">
                <a:lnSpc>
                  <a:spcPct val="90000"/>
                </a:lnSpc>
                <a:spcBef>
                  <a:spcPct val="0"/>
                </a:spcBef>
                <a:spcAft>
                  <a:spcPct val="0"/>
                </a:spcAft>
                <a:defRPr/>
              </a:pPr>
              <a:endParaRPr lang="en-US" sz="282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people_11"/>
            <p:cNvSpPr>
              <a:spLocks noChangeAspect="1" noEditPoints="1"/>
            </p:cNvSpPr>
            <p:nvPr/>
          </p:nvSpPr>
          <p:spPr bwMode="auto">
            <a:xfrm>
              <a:off x="2733465" y="3081959"/>
              <a:ext cx="422273" cy="405517"/>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dirty="0">
                <a:gradFill>
                  <a:gsLst>
                    <a:gs pos="0">
                      <a:srgbClr val="505050"/>
                    </a:gs>
                    <a:gs pos="100000">
                      <a:srgbClr val="505050"/>
                    </a:gs>
                  </a:gsLst>
                </a:gradFill>
                <a:latin typeface="Segoe UI"/>
              </a:endParaRPr>
            </a:p>
          </p:txBody>
        </p:sp>
      </p:grpSp>
      <p:grpSp>
        <p:nvGrpSpPr>
          <p:cNvPr id="4" name="Group 3"/>
          <p:cNvGrpSpPr/>
          <p:nvPr/>
        </p:nvGrpSpPr>
        <p:grpSpPr>
          <a:xfrm>
            <a:off x="4533465" y="2727811"/>
            <a:ext cx="985647" cy="985647"/>
            <a:chOff x="4624370" y="2782012"/>
            <a:chExt cx="1005411" cy="1005411"/>
          </a:xfrm>
        </p:grpSpPr>
        <p:sp>
          <p:nvSpPr>
            <p:cNvPr id="36" name="Oval 35"/>
            <p:cNvSpPr/>
            <p:nvPr/>
          </p:nvSpPr>
          <p:spPr bwMode="auto">
            <a:xfrm>
              <a:off x="4624370" y="2782012"/>
              <a:ext cx="1005411" cy="1005411"/>
            </a:xfrm>
            <a:prstGeom prst="ellipse">
              <a:avLst/>
            </a:prstGeom>
            <a:solidFill>
              <a:srgbClr val="007CC2"/>
            </a:solidFill>
            <a:ln w="12700" cap="flat" cmpd="sng" algn="ctr">
              <a:noFill/>
              <a:prstDash val="solid"/>
              <a:miter lim="800000"/>
            </a:ln>
            <a:effectLst/>
          </p:spPr>
          <p:txBody>
            <a:bodyPr rot="0" spcFirstLastPara="0" vertOverflow="overflow" horzOverflow="overflow" vert="horz" wrap="square" lIns="215012" tIns="172009" rIns="215012" bIns="172009" numCol="1" spcCol="0" rtlCol="0" fromWordArt="0" anchor="t" anchorCtr="0" forceAA="0" compatLnSpc="1">
              <a:prstTxWarp prst="textNoShape">
                <a:avLst/>
              </a:prstTxWarp>
              <a:noAutofit/>
            </a:bodyPr>
            <a:lstStyle/>
            <a:p>
              <a:pPr algn="ctr" defTabSz="1096081" fontAlgn="base">
                <a:lnSpc>
                  <a:spcPct val="90000"/>
                </a:lnSpc>
                <a:spcBef>
                  <a:spcPct val="0"/>
                </a:spcBef>
                <a:spcAft>
                  <a:spcPct val="0"/>
                </a:spcAft>
              </a:pPr>
              <a:endParaRPr lang="en-US" sz="282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tool"/>
            <p:cNvSpPr>
              <a:spLocks noChangeAspect="1" noEditPoints="1"/>
            </p:cNvSpPr>
            <p:nvPr/>
          </p:nvSpPr>
          <p:spPr bwMode="auto">
            <a:xfrm>
              <a:off x="4973863" y="3068902"/>
              <a:ext cx="306424" cy="43163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dirty="0">
                <a:gradFill>
                  <a:gsLst>
                    <a:gs pos="0">
                      <a:srgbClr val="505050"/>
                    </a:gs>
                    <a:gs pos="100000">
                      <a:srgbClr val="505050"/>
                    </a:gs>
                  </a:gsLst>
                </a:gradFill>
                <a:latin typeface="Segoe UI"/>
              </a:endParaRPr>
            </a:p>
          </p:txBody>
        </p:sp>
      </p:grpSp>
      <p:grpSp>
        <p:nvGrpSpPr>
          <p:cNvPr id="5" name="Group 4"/>
          <p:cNvGrpSpPr/>
          <p:nvPr/>
        </p:nvGrpSpPr>
        <p:grpSpPr>
          <a:xfrm>
            <a:off x="6672895" y="2727811"/>
            <a:ext cx="985647" cy="985647"/>
            <a:chOff x="6806700" y="2782012"/>
            <a:chExt cx="1005411" cy="1005411"/>
          </a:xfrm>
        </p:grpSpPr>
        <p:sp>
          <p:nvSpPr>
            <p:cNvPr id="44" name="Oval 43"/>
            <p:cNvSpPr/>
            <p:nvPr/>
          </p:nvSpPr>
          <p:spPr bwMode="auto">
            <a:xfrm>
              <a:off x="6806700" y="2782012"/>
              <a:ext cx="1005411" cy="1005411"/>
            </a:xfrm>
            <a:prstGeom prst="ellipse">
              <a:avLst/>
            </a:prstGeom>
            <a:solidFill>
              <a:srgbClr val="007CC2"/>
            </a:solidFill>
            <a:ln w="12700" cap="flat" cmpd="sng" algn="ctr">
              <a:noFill/>
              <a:prstDash val="solid"/>
              <a:miter lim="800000"/>
            </a:ln>
            <a:effectLst/>
          </p:spPr>
          <p:txBody>
            <a:bodyPr rot="0" spcFirstLastPara="0" vertOverflow="overflow" horzOverflow="overflow" vert="horz" wrap="square" lIns="215012" tIns="172009" rIns="215012" bIns="172009" numCol="1" spcCol="0" rtlCol="0" fromWordArt="0" anchor="t" anchorCtr="0" forceAA="0" compatLnSpc="1">
              <a:prstTxWarp prst="textNoShape">
                <a:avLst/>
              </a:prstTxWarp>
              <a:noAutofit/>
            </a:bodyPr>
            <a:lstStyle/>
            <a:p>
              <a:pPr algn="ctr" defTabSz="1096081" fontAlgn="base">
                <a:lnSpc>
                  <a:spcPct val="90000"/>
                </a:lnSpc>
                <a:spcBef>
                  <a:spcPct val="0"/>
                </a:spcBef>
                <a:spcAft>
                  <a:spcPct val="0"/>
                </a:spcAft>
              </a:pPr>
              <a:endParaRPr lang="en-US" sz="282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gear"/>
            <p:cNvSpPr>
              <a:spLocks noChangeAspect="1" noEditPoints="1"/>
            </p:cNvSpPr>
            <p:nvPr/>
          </p:nvSpPr>
          <p:spPr bwMode="auto">
            <a:xfrm>
              <a:off x="7061329" y="3037715"/>
              <a:ext cx="496153" cy="494005"/>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dirty="0">
                <a:gradFill>
                  <a:gsLst>
                    <a:gs pos="0">
                      <a:srgbClr val="505050"/>
                    </a:gs>
                    <a:gs pos="100000">
                      <a:srgbClr val="505050"/>
                    </a:gs>
                  </a:gsLst>
                </a:gradFill>
                <a:latin typeface="Segoe UI"/>
              </a:endParaRPr>
            </a:p>
          </p:txBody>
        </p:sp>
      </p:grpSp>
      <p:grpSp>
        <p:nvGrpSpPr>
          <p:cNvPr id="6" name="Group 5"/>
          <p:cNvGrpSpPr/>
          <p:nvPr/>
        </p:nvGrpSpPr>
        <p:grpSpPr>
          <a:xfrm>
            <a:off x="8812323" y="2727811"/>
            <a:ext cx="985647" cy="985647"/>
            <a:chOff x="8989028" y="2782012"/>
            <a:chExt cx="1005411" cy="1005411"/>
          </a:xfrm>
        </p:grpSpPr>
        <p:sp>
          <p:nvSpPr>
            <p:cNvPr id="84" name="Oval 83"/>
            <p:cNvSpPr/>
            <p:nvPr/>
          </p:nvSpPr>
          <p:spPr bwMode="auto">
            <a:xfrm>
              <a:off x="8989028" y="2782012"/>
              <a:ext cx="1005411" cy="1005411"/>
            </a:xfrm>
            <a:prstGeom prst="ellipse">
              <a:avLst/>
            </a:prstGeom>
            <a:solidFill>
              <a:srgbClr val="007CC2"/>
            </a:solidFill>
            <a:ln w="12700" cap="flat" cmpd="sng" algn="ctr">
              <a:noFill/>
              <a:prstDash val="solid"/>
              <a:miter lim="800000"/>
            </a:ln>
            <a:effectLst/>
          </p:spPr>
          <p:txBody>
            <a:bodyPr rot="0" spcFirstLastPara="0" vertOverflow="overflow" horzOverflow="overflow" vert="horz" wrap="square" lIns="215012" tIns="172009" rIns="215012" bIns="172009" numCol="1" spcCol="0" rtlCol="0" fromWordArt="0" anchor="t" anchorCtr="0" forceAA="0" compatLnSpc="1">
              <a:prstTxWarp prst="textNoShape">
                <a:avLst/>
              </a:prstTxWarp>
              <a:noAutofit/>
            </a:bodyPr>
            <a:lstStyle/>
            <a:p>
              <a:pPr algn="ctr" defTabSz="1096081" fontAlgn="base">
                <a:lnSpc>
                  <a:spcPct val="90000"/>
                </a:lnSpc>
                <a:spcBef>
                  <a:spcPct val="0"/>
                </a:spcBef>
                <a:spcAft>
                  <a:spcPct val="0"/>
                </a:spcAft>
              </a:pPr>
              <a:endParaRPr lang="en-US" sz="282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box"/>
            <p:cNvSpPr>
              <a:spLocks noChangeAspect="1" noEditPoints="1"/>
            </p:cNvSpPr>
            <p:nvPr/>
          </p:nvSpPr>
          <p:spPr bwMode="auto">
            <a:xfrm>
              <a:off x="9281062" y="3070535"/>
              <a:ext cx="421343" cy="428365"/>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dirty="0">
                <a:gradFill>
                  <a:gsLst>
                    <a:gs pos="0">
                      <a:srgbClr val="505050"/>
                    </a:gs>
                    <a:gs pos="100000">
                      <a:srgbClr val="505050"/>
                    </a:gs>
                  </a:gsLst>
                </a:gradFill>
                <a:latin typeface="Segoe UI"/>
              </a:endParaRPr>
            </a:p>
          </p:txBody>
        </p:sp>
      </p:grpSp>
    </p:spTree>
    <p:extLst>
      <p:ext uri="{BB962C8B-B14F-4D97-AF65-F5344CB8AC3E}">
        <p14:creationId xmlns:p14="http://schemas.microsoft.com/office/powerpoint/2010/main" val="243939751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6" presetClass="emph" presetSubtype="0" accel="100000" autoRev="1" fill="hold" nodeType="withEffect">
                                  <p:stCondLst>
                                    <p:cond delay="0"/>
                                  </p:stCondLst>
                                  <p:childTnLst>
                                    <p:animScale>
                                      <p:cBhvr>
                                        <p:cTn id="9" dur="500" fill="hold"/>
                                        <p:tgtEl>
                                          <p:spTgt spid="3"/>
                                        </p:tgtEl>
                                      </p:cBhvr>
                                      <p:by x="90000" y="90000"/>
                                    </p:animScale>
                                  </p:childTnLst>
                                </p:cTn>
                              </p:par>
                              <p:par>
                                <p:cTn id="10" presetID="10" presetClass="entr" presetSubtype="0" fill="hold"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6" presetClass="emph" presetSubtype="0" accel="100000" autoRev="1" fill="hold" nodeType="withEffect">
                                  <p:stCondLst>
                                    <p:cond delay="0"/>
                                  </p:stCondLst>
                                  <p:childTnLst>
                                    <p:animScale>
                                      <p:cBhvr>
                                        <p:cTn id="14" dur="500" fill="hold"/>
                                        <p:tgtEl>
                                          <p:spTgt spid="4"/>
                                        </p:tgtEl>
                                      </p:cBhvr>
                                      <p:by x="90000" y="90000"/>
                                    </p:animScale>
                                  </p:childTnLst>
                                </p:cTn>
                              </p:par>
                              <p:par>
                                <p:cTn id="15" presetID="10" presetClass="entr" presetSubtype="0" fill="hold"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6" presetClass="emph" presetSubtype="0" accel="100000" autoRev="1" fill="hold" nodeType="withEffect">
                                  <p:stCondLst>
                                    <p:cond delay="0"/>
                                  </p:stCondLst>
                                  <p:childTnLst>
                                    <p:animScale>
                                      <p:cBhvr>
                                        <p:cTn id="19" dur="500" fill="hold"/>
                                        <p:tgtEl>
                                          <p:spTgt spid="5"/>
                                        </p:tgtEl>
                                      </p:cBhvr>
                                      <p:by x="90000" y="90000"/>
                                    </p:animScale>
                                  </p:childTnLst>
                                </p:cTn>
                              </p:par>
                              <p:par>
                                <p:cTn id="20" presetID="10" presetClass="entr" presetSubtype="0" fill="hold" nodeType="withEffect">
                                  <p:stCondLst>
                                    <p:cond delay="5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6" presetClass="emph" presetSubtype="0" accel="100000" autoRev="1" fill="hold" nodeType="withEffect">
                                  <p:stCondLst>
                                    <p:cond delay="0"/>
                                  </p:stCondLst>
                                  <p:childTnLst>
                                    <p:animScale>
                                      <p:cBhvr>
                                        <p:cTn id="24" dur="500" fill="hold"/>
                                        <p:tgtEl>
                                          <p:spTgt spid="6"/>
                                        </p:tgtEl>
                                      </p:cBhvr>
                                      <p:by x="90000" y="90000"/>
                                    </p:animScale>
                                  </p:childTnLst>
                                </p:cTn>
                              </p:par>
                              <p:par>
                                <p:cTn id="25" presetID="10" presetClass="entr" presetSubtype="0" fill="hold" grpId="0" nodeType="withEffect">
                                  <p:stCondLst>
                                    <p:cond delay="25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250"/>
                                        <p:tgtEl>
                                          <p:spTgt spid="58"/>
                                        </p:tgtEl>
                                      </p:cBhvr>
                                    </p:animEffect>
                                  </p:childTnLst>
                                </p:cTn>
                              </p:par>
                              <p:par>
                                <p:cTn id="28" presetID="42" presetClass="path" presetSubtype="0" decel="100000" fill="hold" grpId="1" nodeType="withEffect">
                                  <p:stCondLst>
                                    <p:cond delay="0"/>
                                  </p:stCondLst>
                                  <p:childTnLst>
                                    <p:animMotion origin="layout" path="M -3.54098E-6 1.67953E-7 L -3.54098E-6 0.25011 " pathEditMode="relative" rAng="0" ptsTypes="AA">
                                      <p:cBhvr>
                                        <p:cTn id="29" dur="750" spd="-100000" fill="hold"/>
                                        <p:tgtEl>
                                          <p:spTgt spid="58"/>
                                        </p:tgtEl>
                                        <p:attrNameLst>
                                          <p:attrName>ppt_x</p:attrName>
                                          <p:attrName>ppt_y</p:attrName>
                                        </p:attrNameLst>
                                      </p:cBhvr>
                                      <p:rCtr x="0" y="12506"/>
                                    </p:animMotion>
                                  </p:childTnLst>
                                </p:cTn>
                              </p:par>
                              <p:par>
                                <p:cTn id="30" presetID="10" presetClass="entr" presetSubtype="0" fill="hold" grpId="0" nodeType="withEffect">
                                  <p:stCondLst>
                                    <p:cond delay="250"/>
                                  </p:stCondLst>
                                  <p:childTnLst>
                                    <p:set>
                                      <p:cBhvr>
                                        <p:cTn id="31" dur="1" fill="hold">
                                          <p:stCondLst>
                                            <p:cond delay="0"/>
                                          </p:stCondLst>
                                        </p:cTn>
                                        <p:tgtEl>
                                          <p:spTgt spid="60"/>
                                        </p:tgtEl>
                                        <p:attrNameLst>
                                          <p:attrName>style.visibility</p:attrName>
                                        </p:attrNameLst>
                                      </p:cBhvr>
                                      <p:to>
                                        <p:strVal val="visible"/>
                                      </p:to>
                                    </p:set>
                                    <p:animEffect transition="in" filter="fade">
                                      <p:cBhvr>
                                        <p:cTn id="32" dur="250"/>
                                        <p:tgtEl>
                                          <p:spTgt spid="60"/>
                                        </p:tgtEl>
                                      </p:cBhvr>
                                    </p:animEffect>
                                  </p:childTnLst>
                                </p:cTn>
                              </p:par>
                              <p:par>
                                <p:cTn id="33" presetID="42" presetClass="path" presetSubtype="0" decel="100000" fill="hold" grpId="1" nodeType="withEffect">
                                  <p:stCondLst>
                                    <p:cond delay="0"/>
                                  </p:stCondLst>
                                  <p:childTnLst>
                                    <p:animMotion origin="layout" path="M -3.54098E-6 1.67953E-7 L -3.54098E-6 0.25011 " pathEditMode="relative" rAng="0" ptsTypes="AA">
                                      <p:cBhvr>
                                        <p:cTn id="34" dur="750" spd="-100000" fill="hold"/>
                                        <p:tgtEl>
                                          <p:spTgt spid="60"/>
                                        </p:tgtEl>
                                        <p:attrNameLst>
                                          <p:attrName>ppt_x</p:attrName>
                                          <p:attrName>ppt_y</p:attrName>
                                        </p:attrNameLst>
                                      </p:cBhvr>
                                      <p:rCtr x="0" y="12506"/>
                                    </p:animMotion>
                                  </p:childTnLst>
                                </p:cTn>
                              </p:par>
                              <p:par>
                                <p:cTn id="35" presetID="10" presetClass="entr" presetSubtype="0" fill="hold" grpId="0" nodeType="withEffect">
                                  <p:stCondLst>
                                    <p:cond delay="25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50"/>
                                        <p:tgtEl>
                                          <p:spTgt spid="59"/>
                                        </p:tgtEl>
                                      </p:cBhvr>
                                    </p:animEffect>
                                  </p:childTnLst>
                                </p:cTn>
                              </p:par>
                              <p:par>
                                <p:cTn id="38" presetID="42" presetClass="path" presetSubtype="0" decel="100000" fill="hold" grpId="1" nodeType="withEffect">
                                  <p:stCondLst>
                                    <p:cond delay="0"/>
                                  </p:stCondLst>
                                  <p:childTnLst>
                                    <p:animMotion origin="layout" path="M -3.54098E-6 1.67953E-7 L -3.54098E-6 0.25011 " pathEditMode="relative" rAng="0" ptsTypes="AA">
                                      <p:cBhvr>
                                        <p:cTn id="39" dur="750" spd="-100000" fill="hold"/>
                                        <p:tgtEl>
                                          <p:spTgt spid="59"/>
                                        </p:tgtEl>
                                        <p:attrNameLst>
                                          <p:attrName>ppt_x</p:attrName>
                                          <p:attrName>ppt_y</p:attrName>
                                        </p:attrNameLst>
                                      </p:cBhvr>
                                      <p:rCtr x="0" y="12506"/>
                                    </p:animMotion>
                                  </p:childTnLst>
                                </p:cTn>
                              </p:par>
                              <p:par>
                                <p:cTn id="40" presetID="10" presetClass="entr" presetSubtype="0" fill="hold" grpId="0" nodeType="withEffect">
                                  <p:stCondLst>
                                    <p:cond delay="25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250"/>
                                        <p:tgtEl>
                                          <p:spTgt spid="57"/>
                                        </p:tgtEl>
                                      </p:cBhvr>
                                    </p:animEffect>
                                  </p:childTnLst>
                                </p:cTn>
                              </p:par>
                              <p:par>
                                <p:cTn id="43" presetID="42" presetClass="path" presetSubtype="0" decel="100000" fill="hold" grpId="1" nodeType="withEffect">
                                  <p:stCondLst>
                                    <p:cond delay="0"/>
                                  </p:stCondLst>
                                  <p:childTnLst>
                                    <p:animMotion origin="layout" path="M -3.54098E-6 1.67953E-7 L -3.54098E-6 0.25011 " pathEditMode="relative" rAng="0" ptsTypes="AA">
                                      <p:cBhvr>
                                        <p:cTn id="44" dur="750" spd="-100000" fill="hold"/>
                                        <p:tgtEl>
                                          <p:spTgt spid="57"/>
                                        </p:tgtEl>
                                        <p:attrNameLst>
                                          <p:attrName>ppt_x</p:attrName>
                                          <p:attrName>ppt_y</p:attrName>
                                        </p:attrNameLst>
                                      </p:cBhvr>
                                      <p:rCtr x="0" y="12506"/>
                                    </p:animMotion>
                                  </p:childTnLst>
                                </p:cTn>
                              </p:par>
                              <p:par>
                                <p:cTn id="45" presetID="10"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par>
                                <p:cTn id="48" presetID="42" presetClass="path" presetSubtype="0" decel="100000" fill="hold" grpId="1" nodeType="withEffect">
                                  <p:stCondLst>
                                    <p:cond delay="0"/>
                                  </p:stCondLst>
                                  <p:childTnLst>
                                    <p:animMotion origin="layout" path="M -4.54174E-6 3.5724E-6 L -4.54174E-6 0.04017 " pathEditMode="relative" rAng="0" ptsTypes="AA">
                                      <p:cBhvr>
                                        <p:cTn id="49" dur="600" spd="-100000" fill="hold"/>
                                        <p:tgtEl>
                                          <p:spTgt spid="34"/>
                                        </p:tgtEl>
                                        <p:attrNameLst>
                                          <p:attrName>ppt_x</p:attrName>
                                          <p:attrName>ppt_y</p:attrName>
                                        </p:attrNameLst>
                                      </p:cBhvr>
                                      <p:rCtr x="0" y="19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57" grpId="0"/>
      <p:bldP spid="57" grpId="1"/>
      <p:bldP spid="58" grpId="0"/>
      <p:bldP spid="58" grpId="1"/>
      <p:bldP spid="59" grpId="0"/>
      <p:bldP spid="59" grpId="1"/>
      <p:bldP spid="60" grpId="0"/>
      <p:bldP spid="60"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Rectangle: Rounded Corners 208"/>
          <p:cNvSpPr/>
          <p:nvPr/>
        </p:nvSpPr>
        <p:spPr bwMode="auto">
          <a:xfrm>
            <a:off x="5008787" y="3443420"/>
            <a:ext cx="3929350" cy="2550028"/>
          </a:xfrm>
          <a:prstGeom prst="roundRect">
            <a:avLst>
              <a:gd name="adj" fmla="val 5100"/>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208" name="Rectangle: Rounded Corners 207"/>
          <p:cNvSpPr/>
          <p:nvPr/>
        </p:nvSpPr>
        <p:spPr bwMode="auto">
          <a:xfrm>
            <a:off x="6464952" y="1237187"/>
            <a:ext cx="3929350" cy="1882193"/>
          </a:xfrm>
          <a:prstGeom prst="roundRect">
            <a:avLst>
              <a:gd name="adj" fmla="val 5100"/>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2" name="Rectangle: Rounded Corners 1"/>
          <p:cNvSpPr/>
          <p:nvPr/>
        </p:nvSpPr>
        <p:spPr bwMode="auto">
          <a:xfrm>
            <a:off x="2108718" y="1237187"/>
            <a:ext cx="3595396" cy="1882193"/>
          </a:xfrm>
          <a:prstGeom prst="roundRect">
            <a:avLst>
              <a:gd name="adj" fmla="val 5100"/>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10" name="Oval 9"/>
          <p:cNvSpPr/>
          <p:nvPr/>
        </p:nvSpPr>
        <p:spPr bwMode="auto">
          <a:xfrm>
            <a:off x="4851858" y="1623627"/>
            <a:ext cx="2439935" cy="2439934"/>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4" name="Oval 13"/>
          <p:cNvSpPr/>
          <p:nvPr/>
        </p:nvSpPr>
        <p:spPr bwMode="auto">
          <a:xfrm>
            <a:off x="6670356" y="1535523"/>
            <a:ext cx="1335565" cy="133556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chemeClr val="bg1"/>
                    </a:gs>
                    <a:gs pos="100000">
                      <a:schemeClr val="bg1"/>
                    </a:gs>
                  </a:gsLst>
                  <a:path path="circle">
                    <a:fillToRect r="100000" b="100000"/>
                  </a:path>
                </a:gradFill>
                <a:effectLst/>
                <a:uLnTx/>
                <a:uFillTx/>
                <a:ea typeface="Segoe UI" pitchFamily="34" charset="0"/>
                <a:cs typeface="Segoe UI" pitchFamily="34" charset="0"/>
              </a:rPr>
              <a:t>Predict and minimize churn</a:t>
            </a:r>
          </a:p>
        </p:txBody>
      </p:sp>
      <p:sp>
        <p:nvSpPr>
          <p:cNvPr id="284" name="Oval 283"/>
          <p:cNvSpPr/>
          <p:nvPr/>
        </p:nvSpPr>
        <p:spPr bwMode="auto">
          <a:xfrm>
            <a:off x="4137731" y="1535523"/>
            <a:ext cx="1335565" cy="133556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chemeClr val="bg1"/>
                    </a:gs>
                    <a:gs pos="100000">
                      <a:schemeClr val="bg1"/>
                    </a:gs>
                  </a:gsLst>
                  <a:path path="circle">
                    <a:fillToRect r="100000" b="100000"/>
                  </a:path>
                </a:gradFill>
                <a:effectLst/>
                <a:uLnTx/>
                <a:uFillTx/>
                <a:ea typeface="Segoe UI" pitchFamily="34" charset="0"/>
                <a:cs typeface="Segoe UI" pitchFamily="34" charset="0"/>
              </a:rPr>
              <a:t>Interact via personalized conversations </a:t>
            </a:r>
          </a:p>
        </p:txBody>
      </p:sp>
      <p:sp>
        <p:nvSpPr>
          <p:cNvPr id="368" name="Oval 367"/>
          <p:cNvSpPr/>
          <p:nvPr/>
        </p:nvSpPr>
        <p:spPr bwMode="auto">
          <a:xfrm>
            <a:off x="5404044" y="3532822"/>
            <a:ext cx="1335565" cy="133556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chemeClr val="bg1"/>
                    </a:gs>
                    <a:gs pos="100000">
                      <a:schemeClr val="bg1"/>
                    </a:gs>
                  </a:gsLst>
                  <a:path path="circle">
                    <a:fillToRect r="100000" b="100000"/>
                  </a:path>
                </a:gradFill>
                <a:effectLst/>
                <a:uLnTx/>
                <a:uFillTx/>
                <a:ea typeface="Segoe UI" pitchFamily="34" charset="0"/>
                <a:cs typeface="Segoe UI" pitchFamily="34" charset="0"/>
              </a:rPr>
              <a:t>Take action in real time</a:t>
            </a:r>
          </a:p>
        </p:txBody>
      </p:sp>
      <p:grpSp>
        <p:nvGrpSpPr>
          <p:cNvPr id="662" name="VP OF OPS"/>
          <p:cNvGrpSpPr/>
          <p:nvPr/>
        </p:nvGrpSpPr>
        <p:grpSpPr>
          <a:xfrm>
            <a:off x="4939234" y="4959465"/>
            <a:ext cx="2265181" cy="1033983"/>
            <a:chOff x="9533942" y="-668586"/>
            <a:chExt cx="2310603" cy="1054717"/>
          </a:xfrm>
        </p:grpSpPr>
        <p:sp>
          <p:nvSpPr>
            <p:cNvPr id="653" name="Freeform 36"/>
            <p:cNvSpPr>
              <a:spLocks noEditPoints="1"/>
            </p:cNvSpPr>
            <p:nvPr/>
          </p:nvSpPr>
          <p:spPr bwMode="auto">
            <a:xfrm>
              <a:off x="10384321" y="-668586"/>
              <a:ext cx="576263" cy="646112"/>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657" name="TextBox 656"/>
            <p:cNvSpPr txBox="1"/>
            <p:nvPr/>
          </p:nvSpPr>
          <p:spPr>
            <a:xfrm>
              <a:off x="9533942" y="-75534"/>
              <a:ext cx="2310603" cy="461665"/>
            </a:xfrm>
            <a:prstGeom prst="rect">
              <a:avLst/>
            </a:prstGeom>
            <a:noFill/>
          </p:spPr>
          <p:txBody>
            <a:bodyPr wrap="squar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176" b="1" i="0" u="none" strike="noStrike" kern="0" cap="none" spc="0" normalizeH="0" baseline="0" noProof="0" dirty="0">
                  <a:ln>
                    <a:noFill/>
                  </a:ln>
                  <a:gradFill>
                    <a:gsLst>
                      <a:gs pos="2917">
                        <a:schemeClr val="accent1"/>
                      </a:gs>
                      <a:gs pos="30000">
                        <a:schemeClr val="accent1"/>
                      </a:gs>
                    </a:gsLst>
                    <a:lin ang="5400000" scaled="0"/>
                  </a:gradFill>
                  <a:effectLst/>
                  <a:uLnTx/>
                  <a:uFillTx/>
                </a:rPr>
                <a:t>VP OF OPERATIONS</a:t>
              </a:r>
            </a:p>
          </p:txBody>
        </p:sp>
      </p:grpSp>
      <p:grpSp>
        <p:nvGrpSpPr>
          <p:cNvPr id="680" name="WORKING WINDOWS. DO NOT DELETE" hidden="1"/>
          <p:cNvGrpSpPr/>
          <p:nvPr/>
        </p:nvGrpSpPr>
        <p:grpSpPr>
          <a:xfrm>
            <a:off x="13452031" y="-827575"/>
            <a:ext cx="2389734" cy="4712715"/>
            <a:chOff x="13721772" y="-844667"/>
            <a:chExt cx="2437653" cy="4807215"/>
          </a:xfrm>
        </p:grpSpPr>
        <p:grpSp>
          <p:nvGrpSpPr>
            <p:cNvPr id="372" name="Group 371"/>
            <p:cNvGrpSpPr/>
            <p:nvPr/>
          </p:nvGrpSpPr>
          <p:grpSpPr>
            <a:xfrm>
              <a:off x="13721772" y="1326245"/>
              <a:ext cx="2368168" cy="1226848"/>
              <a:chOff x="7374810" y="4065564"/>
              <a:chExt cx="4876989" cy="2526562"/>
            </a:xfrm>
          </p:grpSpPr>
          <p:grpSp>
            <p:nvGrpSpPr>
              <p:cNvPr id="373" name="Group 372"/>
              <p:cNvGrpSpPr/>
              <p:nvPr/>
            </p:nvGrpSpPr>
            <p:grpSpPr>
              <a:xfrm>
                <a:off x="7374812" y="4065564"/>
                <a:ext cx="4872083" cy="2526562"/>
                <a:chOff x="4784973" y="5418542"/>
                <a:chExt cx="2277815" cy="1173583"/>
              </a:xfrm>
            </p:grpSpPr>
            <p:sp>
              <p:nvSpPr>
                <p:cNvPr id="379" name="Rectangle: Rounded Corners 1467"/>
                <p:cNvSpPr/>
                <p:nvPr/>
              </p:nvSpPr>
              <p:spPr bwMode="auto">
                <a:xfrm>
                  <a:off x="4784973" y="5418542"/>
                  <a:ext cx="2277814" cy="117358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30" name="Group 429"/>
                <p:cNvGrpSpPr/>
                <p:nvPr/>
              </p:nvGrpSpPr>
              <p:grpSpPr>
                <a:xfrm>
                  <a:off x="4784973" y="5418545"/>
                  <a:ext cx="2277815" cy="258358"/>
                  <a:chOff x="4784973" y="5418542"/>
                  <a:chExt cx="2756156" cy="318896"/>
                </a:xfrm>
              </p:grpSpPr>
              <p:pic>
                <p:nvPicPr>
                  <p:cNvPr id="431" name="Picture 430"/>
                  <p:cNvPicPr>
                    <a:picLocks noChangeAspect="1"/>
                  </p:cNvPicPr>
                  <p:nvPr/>
                </p:nvPicPr>
                <p:blipFill rotWithShape="1">
                  <a:blip r:embed="rId3"/>
                  <a:srcRect t="1" r="66508" b="91699"/>
                  <a:stretch/>
                </p:blipFill>
                <p:spPr>
                  <a:xfrm>
                    <a:off x="4784973" y="5418542"/>
                    <a:ext cx="2756156" cy="318896"/>
                  </a:xfrm>
                  <a:prstGeom prst="rect">
                    <a:avLst/>
                  </a:prstGeom>
                  <a:ln>
                    <a:noFill/>
                  </a:ln>
                </p:spPr>
              </p:pic>
              <p:pic>
                <p:nvPicPr>
                  <p:cNvPr id="432" name="Picture 431"/>
                  <p:cNvPicPr>
                    <a:picLocks noChangeAspect="1"/>
                  </p:cNvPicPr>
                  <p:nvPr/>
                </p:nvPicPr>
                <p:blipFill>
                  <a:blip r:embed="rId4"/>
                  <a:stretch>
                    <a:fillRect/>
                  </a:stretch>
                </p:blipFill>
                <p:spPr>
                  <a:xfrm>
                    <a:off x="5796038" y="5505546"/>
                    <a:ext cx="1621808" cy="154458"/>
                  </a:xfrm>
                  <a:prstGeom prst="rect">
                    <a:avLst/>
                  </a:prstGeom>
                  <a:ln>
                    <a:noFill/>
                  </a:ln>
                </p:spPr>
              </p:pic>
              <p:sp>
                <p:nvSpPr>
                  <p:cNvPr id="433" name="Rectangle 432"/>
                  <p:cNvSpPr/>
                  <p:nvPr/>
                </p:nvSpPr>
                <p:spPr bwMode="auto">
                  <a:xfrm>
                    <a:off x="7050591" y="5500761"/>
                    <a:ext cx="490538" cy="15445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chemeClr val="tx1"/>
                      </a:solidFill>
                      <a:effectLst/>
                      <a:uLnTx/>
                      <a:uFillTx/>
                      <a:ea typeface="Segoe UI" pitchFamily="34" charset="0"/>
                      <a:cs typeface="Segoe UI" pitchFamily="34" charset="0"/>
                    </a:endParaRPr>
                  </a:p>
                </p:txBody>
              </p:sp>
            </p:grpSp>
          </p:grpSp>
          <p:sp>
            <p:nvSpPr>
              <p:cNvPr id="374" name="Rectangle 373"/>
              <p:cNvSpPr/>
              <p:nvPr/>
            </p:nvSpPr>
            <p:spPr bwMode="auto">
              <a:xfrm>
                <a:off x="7374812" y="4486721"/>
                <a:ext cx="4872083" cy="2105405"/>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chemeClr val="tx1"/>
                  </a:solidFill>
                  <a:effectLst/>
                  <a:uLnTx/>
                  <a:uFillTx/>
                  <a:ea typeface="Segoe UI" pitchFamily="34" charset="0"/>
                  <a:cs typeface="Segoe UI" pitchFamily="34" charset="0"/>
                </a:endParaRPr>
              </a:p>
            </p:txBody>
          </p:sp>
          <p:pic>
            <p:nvPicPr>
              <p:cNvPr id="375" name="Picture 374"/>
              <p:cNvPicPr>
                <a:picLocks noChangeAspect="1"/>
              </p:cNvPicPr>
              <p:nvPr/>
            </p:nvPicPr>
            <p:blipFill rotWithShape="1">
              <a:blip r:embed="rId3"/>
              <a:srcRect l="1377" t="43932" r="60758"/>
              <a:stretch/>
            </p:blipFill>
            <p:spPr>
              <a:xfrm>
                <a:off x="7388880" y="4495067"/>
                <a:ext cx="3033003" cy="2097059"/>
              </a:xfrm>
              <a:prstGeom prst="rect">
                <a:avLst/>
              </a:prstGeom>
              <a:ln>
                <a:noFill/>
              </a:ln>
            </p:spPr>
          </p:pic>
          <p:pic>
            <p:nvPicPr>
              <p:cNvPr id="376" name="Picture 375"/>
              <p:cNvPicPr>
                <a:picLocks noChangeAspect="1"/>
              </p:cNvPicPr>
              <p:nvPr/>
            </p:nvPicPr>
            <p:blipFill>
              <a:blip r:embed="rId5"/>
              <a:stretch>
                <a:fillRect/>
              </a:stretch>
            </p:blipFill>
            <p:spPr>
              <a:xfrm>
                <a:off x="10351560" y="4495067"/>
                <a:ext cx="1900239" cy="1307692"/>
              </a:xfrm>
              <a:prstGeom prst="rect">
                <a:avLst/>
              </a:prstGeom>
              <a:ln>
                <a:noFill/>
              </a:ln>
            </p:spPr>
          </p:pic>
          <p:pic>
            <p:nvPicPr>
              <p:cNvPr id="377" name="Picture 376"/>
              <p:cNvPicPr>
                <a:picLocks noChangeAspect="1"/>
              </p:cNvPicPr>
              <p:nvPr/>
            </p:nvPicPr>
            <p:blipFill>
              <a:blip r:embed="rId6"/>
              <a:stretch>
                <a:fillRect/>
              </a:stretch>
            </p:blipFill>
            <p:spPr>
              <a:xfrm>
                <a:off x="10345495" y="5771960"/>
                <a:ext cx="1906302" cy="820166"/>
              </a:xfrm>
              <a:prstGeom prst="rect">
                <a:avLst/>
              </a:prstGeom>
              <a:ln>
                <a:noFill/>
              </a:ln>
            </p:spPr>
          </p:pic>
          <p:pic>
            <p:nvPicPr>
              <p:cNvPr id="378" name="Picture 377"/>
              <p:cNvPicPr>
                <a:picLocks noChangeAspect="1"/>
              </p:cNvPicPr>
              <p:nvPr/>
            </p:nvPicPr>
            <p:blipFill rotWithShape="1">
              <a:blip r:embed="rId7"/>
              <a:srcRect t="1476" r="14241" b="3072"/>
              <a:stretch/>
            </p:blipFill>
            <p:spPr>
              <a:xfrm>
                <a:off x="7374810" y="4072101"/>
                <a:ext cx="4872081" cy="422524"/>
              </a:xfrm>
              <a:prstGeom prst="rect">
                <a:avLst/>
              </a:prstGeom>
              <a:ln>
                <a:noFill/>
              </a:ln>
            </p:spPr>
          </p:pic>
        </p:grpSp>
        <p:grpSp>
          <p:nvGrpSpPr>
            <p:cNvPr id="669" name="Group 668"/>
            <p:cNvGrpSpPr/>
            <p:nvPr/>
          </p:nvGrpSpPr>
          <p:grpSpPr>
            <a:xfrm>
              <a:off x="13737909" y="-844667"/>
              <a:ext cx="2172354" cy="1848546"/>
              <a:chOff x="569910" y="1692943"/>
              <a:chExt cx="2172354" cy="1848546"/>
            </a:xfrm>
          </p:grpSpPr>
          <p:sp>
            <p:nvSpPr>
              <p:cNvPr id="452" name="Rectangle: Top Corners Rounded 183"/>
              <p:cNvSpPr/>
              <p:nvPr/>
            </p:nvSpPr>
            <p:spPr bwMode="auto">
              <a:xfrm>
                <a:off x="569910" y="1692943"/>
                <a:ext cx="2172354" cy="1848546"/>
              </a:xfrm>
              <a:prstGeom prst="round2SameRect">
                <a:avLst>
                  <a:gd name="adj1" fmla="val 1989"/>
                  <a:gd name="adj2" fmla="val 2106"/>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marL="0" marR="0" lvl="0" indent="0" algn="ctr" defTabSz="1243088"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453" name="Rectangle 452"/>
              <p:cNvSpPr/>
              <p:nvPr/>
            </p:nvSpPr>
            <p:spPr bwMode="auto">
              <a:xfrm>
                <a:off x="637748" y="2014426"/>
                <a:ext cx="2014460" cy="1478051"/>
              </a:xfrm>
              <a:prstGeom prst="rect">
                <a:avLst/>
              </a:prstGeom>
              <a:solidFill>
                <a:srgbClr val="E9E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marL="0" marR="0" lvl="0" indent="0" algn="ctr" defTabSz="1243088"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454" name="Rectangle 453"/>
              <p:cNvSpPr/>
              <p:nvPr/>
            </p:nvSpPr>
            <p:spPr bwMode="auto">
              <a:xfrm>
                <a:off x="637748" y="3229908"/>
                <a:ext cx="2014460" cy="262567"/>
              </a:xfrm>
              <a:prstGeom prst="rect">
                <a:avLst/>
              </a:prstGeom>
              <a:solidFill>
                <a:srgbClr val="F8F8F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marL="0" marR="0" lvl="0" indent="0" algn="ctr" defTabSz="1243088"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455" name="Rectangle: Rounded Corners 100"/>
              <p:cNvSpPr/>
              <p:nvPr/>
            </p:nvSpPr>
            <p:spPr bwMode="auto">
              <a:xfrm>
                <a:off x="2143204" y="3264669"/>
                <a:ext cx="437613" cy="193047"/>
              </a:xfrm>
              <a:prstGeom prst="roundRect">
                <a:avLst/>
              </a:prstGeom>
              <a:solidFill>
                <a:srgbClr val="C8D0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243088" eaLnBrk="1" fontAlgn="base" latinLnBrk="0" hangingPunct="1">
                  <a:lnSpc>
                    <a:spcPct val="100000"/>
                  </a:lnSpc>
                  <a:spcBef>
                    <a:spcPct val="0"/>
                  </a:spcBef>
                  <a:spcAft>
                    <a:spcPct val="0"/>
                  </a:spcAft>
                  <a:buClrTx/>
                  <a:buSzTx/>
                  <a:buFontTx/>
                  <a:buNone/>
                  <a:tabLst/>
                  <a:defRPr/>
                </a:pPr>
                <a:r>
                  <a:rPr kumimoji="0" lang="en-US" sz="784"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Send</a:t>
                </a:r>
              </a:p>
            </p:txBody>
          </p:sp>
          <p:sp>
            <p:nvSpPr>
              <p:cNvPr id="456" name="Freeform: Shape 102"/>
              <p:cNvSpPr/>
              <p:nvPr/>
            </p:nvSpPr>
            <p:spPr bwMode="auto">
              <a:xfrm>
                <a:off x="702236" y="3276396"/>
                <a:ext cx="169590" cy="169590"/>
              </a:xfrm>
              <a:custGeom>
                <a:avLst/>
                <a:gdLst>
                  <a:gd name="connsiteX0" fmla="*/ 104698 w 209396"/>
                  <a:gd name="connsiteY0" fmla="*/ 0 h 209396"/>
                  <a:gd name="connsiteX1" fmla="*/ 123177 w 209396"/>
                  <a:gd name="connsiteY1" fmla="*/ 18479 h 209396"/>
                  <a:gd name="connsiteX2" fmla="*/ 123177 w 209396"/>
                  <a:gd name="connsiteY2" fmla="*/ 86062 h 209396"/>
                  <a:gd name="connsiteX3" fmla="*/ 190760 w 209396"/>
                  <a:gd name="connsiteY3" fmla="*/ 86062 h 209396"/>
                  <a:gd name="connsiteX4" fmla="*/ 209396 w 209396"/>
                  <a:gd name="connsiteY4" fmla="*/ 104698 h 209396"/>
                  <a:gd name="connsiteX5" fmla="*/ 190760 w 209396"/>
                  <a:gd name="connsiteY5" fmla="*/ 123334 h 209396"/>
                  <a:gd name="connsiteX6" fmla="*/ 123177 w 209396"/>
                  <a:gd name="connsiteY6" fmla="*/ 123334 h 209396"/>
                  <a:gd name="connsiteX7" fmla="*/ 123177 w 209396"/>
                  <a:gd name="connsiteY7" fmla="*/ 190917 h 209396"/>
                  <a:gd name="connsiteX8" fmla="*/ 104698 w 209396"/>
                  <a:gd name="connsiteY8" fmla="*/ 209396 h 209396"/>
                  <a:gd name="connsiteX9" fmla="*/ 86219 w 209396"/>
                  <a:gd name="connsiteY9" fmla="*/ 190917 h 209396"/>
                  <a:gd name="connsiteX10" fmla="*/ 86219 w 209396"/>
                  <a:gd name="connsiteY10" fmla="*/ 123334 h 209396"/>
                  <a:gd name="connsiteX11" fmla="*/ 18636 w 209396"/>
                  <a:gd name="connsiteY11" fmla="*/ 123334 h 209396"/>
                  <a:gd name="connsiteX12" fmla="*/ 0 w 209396"/>
                  <a:gd name="connsiteY12" fmla="*/ 104698 h 209396"/>
                  <a:gd name="connsiteX13" fmla="*/ 18636 w 209396"/>
                  <a:gd name="connsiteY13" fmla="*/ 86062 h 209396"/>
                  <a:gd name="connsiteX14" fmla="*/ 86219 w 209396"/>
                  <a:gd name="connsiteY14" fmla="*/ 86062 h 209396"/>
                  <a:gd name="connsiteX15" fmla="*/ 86219 w 209396"/>
                  <a:gd name="connsiteY15" fmla="*/ 18479 h 209396"/>
                  <a:gd name="connsiteX16" fmla="*/ 104698 w 209396"/>
                  <a:gd name="connsiteY16" fmla="*/ 0 h 20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396" h="209396">
                    <a:moveTo>
                      <a:pt x="104698" y="0"/>
                    </a:moveTo>
                    <a:cubicBezTo>
                      <a:pt x="114904" y="0"/>
                      <a:pt x="123177" y="8273"/>
                      <a:pt x="123177" y="18479"/>
                    </a:cubicBezTo>
                    <a:lnTo>
                      <a:pt x="123177" y="86062"/>
                    </a:lnTo>
                    <a:lnTo>
                      <a:pt x="190760" y="86062"/>
                    </a:lnTo>
                    <a:cubicBezTo>
                      <a:pt x="201052" y="86062"/>
                      <a:pt x="209396" y="94406"/>
                      <a:pt x="209396" y="104698"/>
                    </a:cubicBezTo>
                    <a:cubicBezTo>
                      <a:pt x="209396" y="114990"/>
                      <a:pt x="201052" y="123334"/>
                      <a:pt x="190760" y="123334"/>
                    </a:cubicBezTo>
                    <a:lnTo>
                      <a:pt x="123177" y="123334"/>
                    </a:lnTo>
                    <a:lnTo>
                      <a:pt x="123177" y="190917"/>
                    </a:lnTo>
                    <a:cubicBezTo>
                      <a:pt x="123177" y="201123"/>
                      <a:pt x="114904" y="209396"/>
                      <a:pt x="104698" y="209396"/>
                    </a:cubicBezTo>
                    <a:cubicBezTo>
                      <a:pt x="94492" y="209396"/>
                      <a:pt x="86219" y="201123"/>
                      <a:pt x="86219" y="190917"/>
                    </a:cubicBezTo>
                    <a:lnTo>
                      <a:pt x="86219" y="123334"/>
                    </a:lnTo>
                    <a:lnTo>
                      <a:pt x="18636" y="123334"/>
                    </a:lnTo>
                    <a:cubicBezTo>
                      <a:pt x="8344" y="123334"/>
                      <a:pt x="0" y="114990"/>
                      <a:pt x="0" y="104698"/>
                    </a:cubicBezTo>
                    <a:cubicBezTo>
                      <a:pt x="0" y="94406"/>
                      <a:pt x="8344" y="86062"/>
                      <a:pt x="18636" y="86062"/>
                    </a:cubicBezTo>
                    <a:lnTo>
                      <a:pt x="86219" y="86062"/>
                    </a:lnTo>
                    <a:lnTo>
                      <a:pt x="86219" y="18479"/>
                    </a:lnTo>
                    <a:cubicBezTo>
                      <a:pt x="86219" y="8273"/>
                      <a:pt x="94492" y="0"/>
                      <a:pt x="104698" y="0"/>
                    </a:cubicBezTo>
                    <a:close/>
                  </a:path>
                </a:pathLst>
              </a:custGeom>
              <a:solidFill>
                <a:srgbClr val="B3B5B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marL="0" marR="0" lvl="0" indent="0" algn="ctr" defTabSz="1243088"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cxnSp>
            <p:nvCxnSpPr>
              <p:cNvPr id="457" name="Straight Connector 456"/>
              <p:cNvCxnSpPr/>
              <p:nvPr/>
            </p:nvCxnSpPr>
            <p:spPr>
              <a:xfrm>
                <a:off x="935343" y="3264669"/>
                <a:ext cx="0" cy="204804"/>
              </a:xfrm>
              <a:prstGeom prst="line">
                <a:avLst/>
              </a:prstGeom>
              <a:ln w="12700" cap="rnd">
                <a:solidFill>
                  <a:srgbClr val="C8C9CE"/>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8" name="Rectangle 457"/>
              <p:cNvSpPr/>
              <p:nvPr/>
            </p:nvSpPr>
            <p:spPr>
              <a:xfrm>
                <a:off x="988697" y="3310278"/>
                <a:ext cx="505260" cy="107658"/>
              </a:xfrm>
              <a:prstGeom prst="rect">
                <a:avLst/>
              </a:prstGeom>
            </p:spPr>
            <p:txBody>
              <a:bodyPr wrap="none" lIns="0" tIns="0" rIns="0" bIns="0">
                <a:spAutoFit/>
              </a:bodyPr>
              <a:lstStyle/>
              <a:p>
                <a:pPr marL="0" marR="0" lvl="1" indent="0" defTabSz="1218996" eaLnBrk="1" fontAlgn="auto" latinLnBrk="0" hangingPunct="1">
                  <a:lnSpc>
                    <a:spcPct val="100000"/>
                  </a:lnSpc>
                  <a:spcBef>
                    <a:spcPts val="0"/>
                  </a:spcBef>
                  <a:spcAft>
                    <a:spcPts val="0"/>
                  </a:spcAft>
                  <a:buClrTx/>
                  <a:buSzTx/>
                  <a:buFontTx/>
                  <a:buNone/>
                  <a:tabLst/>
                  <a:defRPr/>
                </a:pPr>
                <a:r>
                  <a:rPr kumimoji="0" lang="en-US" sz="686" b="0" i="0" u="none" strike="noStrike" kern="0" cap="none" spc="0" normalizeH="0" baseline="0" noProof="0" dirty="0">
                    <a:ln>
                      <a:noFill/>
                    </a:ln>
                    <a:solidFill>
                      <a:srgbClr val="FFFFFF">
                        <a:lumMod val="75000"/>
                      </a:srgbClr>
                    </a:solidFill>
                    <a:effectLst/>
                    <a:uLnTx/>
                    <a:uFillTx/>
                    <a:latin typeface="Segoe UI"/>
                  </a:rPr>
                  <a:t>Write a reply</a:t>
                </a:r>
              </a:p>
            </p:txBody>
          </p:sp>
          <p:grpSp>
            <p:nvGrpSpPr>
              <p:cNvPr id="459" name="Group 458"/>
              <p:cNvGrpSpPr/>
              <p:nvPr/>
            </p:nvGrpSpPr>
            <p:grpSpPr>
              <a:xfrm>
                <a:off x="682856" y="2365627"/>
                <a:ext cx="1656923" cy="222057"/>
                <a:chOff x="416385" y="1847389"/>
                <a:chExt cx="2045828" cy="274178"/>
              </a:xfrm>
            </p:grpSpPr>
            <p:grpSp>
              <p:nvGrpSpPr>
                <p:cNvPr id="480" name="Group 479"/>
                <p:cNvGrpSpPr/>
                <p:nvPr/>
              </p:nvGrpSpPr>
              <p:grpSpPr>
                <a:xfrm>
                  <a:off x="734907" y="1880724"/>
                  <a:ext cx="1727306" cy="207508"/>
                  <a:chOff x="5621232" y="2883355"/>
                  <a:chExt cx="1727306" cy="207508"/>
                </a:xfrm>
                <a:solidFill>
                  <a:srgbClr val="FAFAFA"/>
                </a:solidFill>
              </p:grpSpPr>
              <p:sp>
                <p:nvSpPr>
                  <p:cNvPr id="484" name="Rectangle: Rounded Corners 120"/>
                  <p:cNvSpPr/>
                  <p:nvPr/>
                </p:nvSpPr>
                <p:spPr bwMode="auto">
                  <a:xfrm>
                    <a:off x="5714148" y="2883355"/>
                    <a:ext cx="1634390" cy="207508"/>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marL="0" marR="0" lvl="0" indent="0" algn="ctr" defTabSz="1243088"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485" name="Isosceles Triangle 484"/>
                  <p:cNvSpPr/>
                  <p:nvPr/>
                </p:nvSpPr>
                <p:spPr bwMode="auto">
                  <a:xfrm rot="16200000">
                    <a:off x="5613055" y="2936003"/>
                    <a:ext cx="118568" cy="102214"/>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marL="0" marR="0" lvl="0" indent="0" algn="ctr" defTabSz="1243088"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sp>
              <p:nvSpPr>
                <p:cNvPr id="481" name="Rectangle 480"/>
                <p:cNvSpPr/>
                <p:nvPr/>
              </p:nvSpPr>
              <p:spPr>
                <a:xfrm>
                  <a:off x="930036" y="1922924"/>
                  <a:ext cx="1118494" cy="94971"/>
                </a:xfrm>
                <a:prstGeom prst="rect">
                  <a:avLst/>
                </a:prstGeom>
              </p:spPr>
              <p:txBody>
                <a:bodyPr wrap="none" lIns="0" tIns="0" rIns="0" bIns="0">
                  <a:spAutoFit/>
                </a:bodyPr>
                <a:lstStyle/>
                <a:p>
                  <a:pPr marL="0" marR="0" lvl="1" indent="0" defTabSz="1218996" eaLnBrk="1" fontAlgn="auto" latinLnBrk="0" hangingPunct="1">
                    <a:lnSpc>
                      <a:spcPct val="100000"/>
                    </a:lnSpc>
                    <a:spcBef>
                      <a:spcPts val="0"/>
                    </a:spcBef>
                    <a:spcAft>
                      <a:spcPts val="0"/>
                    </a:spcAft>
                    <a:buClrTx/>
                    <a:buSzTx/>
                    <a:buFontTx/>
                    <a:buNone/>
                    <a:tabLst/>
                    <a:defRPr/>
                  </a:pPr>
                  <a:r>
                    <a:rPr kumimoji="0" lang="en-US" sz="490" b="0" i="0" u="none" strike="noStrike" kern="0" cap="none" spc="0" normalizeH="0" baseline="0" noProof="0" dirty="0">
                      <a:ln>
                        <a:noFill/>
                      </a:ln>
                      <a:solidFill>
                        <a:srgbClr val="505050"/>
                      </a:solidFill>
                      <a:effectLst/>
                      <a:uLnTx/>
                      <a:uFillTx/>
                      <a:latin typeface="Segoe UI"/>
                    </a:rPr>
                    <a:t>What can I help you with today?</a:t>
                  </a:r>
                </a:p>
              </p:txBody>
            </p:sp>
            <p:sp>
              <p:nvSpPr>
                <p:cNvPr id="482" name="Rectangle 481"/>
                <p:cNvSpPr/>
                <p:nvPr/>
              </p:nvSpPr>
              <p:spPr bwMode="auto">
                <a:xfrm>
                  <a:off x="416385" y="1847389"/>
                  <a:ext cx="274178" cy="27417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marL="0" marR="0" lvl="0" indent="0" algn="ctr" defTabSz="1243088"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483" name="Freeform: Shape 119"/>
                <p:cNvSpPr>
                  <a:spLocks/>
                </p:cNvSpPr>
                <p:nvPr/>
              </p:nvSpPr>
              <p:spPr bwMode="auto">
                <a:xfrm>
                  <a:off x="450863" y="1887330"/>
                  <a:ext cx="205223" cy="194296"/>
                </a:xfrm>
                <a:custGeom>
                  <a:avLst/>
                  <a:gdLst>
                    <a:gd name="connsiteX0" fmla="*/ 290551 w 511450"/>
                    <a:gd name="connsiteY0" fmla="*/ 253893 h 484217"/>
                    <a:gd name="connsiteX1" fmla="*/ 231706 w 511450"/>
                    <a:gd name="connsiteY1" fmla="*/ 254398 h 484217"/>
                    <a:gd name="connsiteX2" fmla="*/ 190411 w 511450"/>
                    <a:gd name="connsiteY2" fmla="*/ 254398 h 484217"/>
                    <a:gd name="connsiteX3" fmla="*/ 165118 w 511450"/>
                    <a:gd name="connsiteY3" fmla="*/ 278686 h 484217"/>
                    <a:gd name="connsiteX4" fmla="*/ 173893 w 511450"/>
                    <a:gd name="connsiteY4" fmla="*/ 286782 h 484217"/>
                    <a:gd name="connsiteX5" fmla="*/ 273000 w 511450"/>
                    <a:gd name="connsiteY5" fmla="*/ 286782 h 484217"/>
                    <a:gd name="connsiteX6" fmla="*/ 297777 w 511450"/>
                    <a:gd name="connsiteY6" fmla="*/ 261482 h 484217"/>
                    <a:gd name="connsiteX7" fmla="*/ 290551 w 511450"/>
                    <a:gd name="connsiteY7" fmla="*/ 253893 h 484217"/>
                    <a:gd name="connsiteX8" fmla="*/ 298279 w 511450"/>
                    <a:gd name="connsiteY8" fmla="*/ 157574 h 484217"/>
                    <a:gd name="connsiteX9" fmla="*/ 264727 w 511450"/>
                    <a:gd name="connsiteY9" fmla="*/ 189399 h 484217"/>
                    <a:gd name="connsiteX10" fmla="*/ 296730 w 511450"/>
                    <a:gd name="connsiteY10" fmla="*/ 222233 h 484217"/>
                    <a:gd name="connsiteX11" fmla="*/ 330798 w 511450"/>
                    <a:gd name="connsiteY11" fmla="*/ 189904 h 484217"/>
                    <a:gd name="connsiteX12" fmla="*/ 298279 w 511450"/>
                    <a:gd name="connsiteY12" fmla="*/ 157574 h 484217"/>
                    <a:gd name="connsiteX13" fmla="*/ 166108 w 511450"/>
                    <a:gd name="connsiteY13" fmla="*/ 157574 h 484217"/>
                    <a:gd name="connsiteX14" fmla="*/ 132499 w 511450"/>
                    <a:gd name="connsiteY14" fmla="*/ 188893 h 484217"/>
                    <a:gd name="connsiteX15" fmla="*/ 165074 w 511450"/>
                    <a:gd name="connsiteY15" fmla="*/ 222233 h 484217"/>
                    <a:gd name="connsiteX16" fmla="*/ 198684 w 511450"/>
                    <a:gd name="connsiteY16" fmla="*/ 190409 h 484217"/>
                    <a:gd name="connsiteX17" fmla="*/ 166108 w 511450"/>
                    <a:gd name="connsiteY17" fmla="*/ 157574 h 484217"/>
                    <a:gd name="connsiteX18" fmla="*/ 229579 w 511450"/>
                    <a:gd name="connsiteY18" fmla="*/ 0 h 484217"/>
                    <a:gd name="connsiteX19" fmla="*/ 255885 w 511450"/>
                    <a:gd name="connsiteY19" fmla="*/ 25691 h 484217"/>
                    <a:gd name="connsiteX20" fmla="*/ 239895 w 511450"/>
                    <a:gd name="connsiteY20" fmla="*/ 49870 h 484217"/>
                    <a:gd name="connsiteX21" fmla="*/ 239895 w 511450"/>
                    <a:gd name="connsiteY21" fmla="*/ 92689 h 484217"/>
                    <a:gd name="connsiteX22" fmla="*/ 331192 w 511450"/>
                    <a:gd name="connsiteY22" fmla="*/ 93192 h 484217"/>
                    <a:gd name="connsiteX23" fmla="*/ 363687 w 511450"/>
                    <a:gd name="connsiteY23" fmla="*/ 124424 h 484217"/>
                    <a:gd name="connsiteX24" fmla="*/ 363687 w 511450"/>
                    <a:gd name="connsiteY24" fmla="*/ 151627 h 484217"/>
                    <a:gd name="connsiteX25" fmla="*/ 368845 w 511450"/>
                    <a:gd name="connsiteY25" fmla="*/ 158175 h 484217"/>
                    <a:gd name="connsiteX26" fmla="*/ 396699 w 511450"/>
                    <a:gd name="connsiteY26" fmla="*/ 192430 h 484217"/>
                    <a:gd name="connsiteX27" fmla="*/ 396699 w 511450"/>
                    <a:gd name="connsiteY27" fmla="*/ 220639 h 484217"/>
                    <a:gd name="connsiteX28" fmla="*/ 369877 w 511450"/>
                    <a:gd name="connsiteY28" fmla="*/ 253382 h 484217"/>
                    <a:gd name="connsiteX29" fmla="*/ 363171 w 511450"/>
                    <a:gd name="connsiteY29" fmla="*/ 261946 h 484217"/>
                    <a:gd name="connsiteX30" fmla="*/ 363687 w 511450"/>
                    <a:gd name="connsiteY30" fmla="*/ 317358 h 484217"/>
                    <a:gd name="connsiteX31" fmla="*/ 329129 w 511450"/>
                    <a:gd name="connsiteY31" fmla="*/ 351108 h 484217"/>
                    <a:gd name="connsiteX32" fmla="*/ 304370 w 511450"/>
                    <a:gd name="connsiteY32" fmla="*/ 350605 h 484217"/>
                    <a:gd name="connsiteX33" fmla="*/ 297149 w 511450"/>
                    <a:gd name="connsiteY33" fmla="*/ 357153 h 484217"/>
                    <a:gd name="connsiteX34" fmla="*/ 322939 w 511450"/>
                    <a:gd name="connsiteY34" fmla="*/ 383348 h 484217"/>
                    <a:gd name="connsiteX35" fmla="*/ 362140 w 511450"/>
                    <a:gd name="connsiteY35" fmla="*/ 383348 h 484217"/>
                    <a:gd name="connsiteX36" fmla="*/ 373487 w 511450"/>
                    <a:gd name="connsiteY36" fmla="*/ 384859 h 484217"/>
                    <a:gd name="connsiteX37" fmla="*/ 398762 w 511450"/>
                    <a:gd name="connsiteY37" fmla="*/ 395941 h 484217"/>
                    <a:gd name="connsiteX38" fmla="*/ 511450 w 511450"/>
                    <a:gd name="connsiteY38" fmla="*/ 484217 h 484217"/>
                    <a:gd name="connsiteX39" fmla="*/ 0 w 511450"/>
                    <a:gd name="connsiteY39" fmla="*/ 484217 h 484217"/>
                    <a:gd name="connsiteX40" fmla="*/ 49049 w 511450"/>
                    <a:gd name="connsiteY40" fmla="*/ 410550 h 484217"/>
                    <a:gd name="connsiteX41" fmla="*/ 85155 w 511450"/>
                    <a:gd name="connsiteY41" fmla="*/ 385867 h 484217"/>
                    <a:gd name="connsiteX42" fmla="*/ 100113 w 511450"/>
                    <a:gd name="connsiteY42" fmla="*/ 383348 h 484217"/>
                    <a:gd name="connsiteX43" fmla="*/ 157883 w 511450"/>
                    <a:gd name="connsiteY43" fmla="*/ 383348 h 484217"/>
                    <a:gd name="connsiteX44" fmla="*/ 165620 w 511450"/>
                    <a:gd name="connsiteY44" fmla="*/ 376295 h 484217"/>
                    <a:gd name="connsiteX45" fmla="*/ 140861 w 511450"/>
                    <a:gd name="connsiteY45" fmla="*/ 351108 h 484217"/>
                    <a:gd name="connsiteX46" fmla="*/ 99597 w 511450"/>
                    <a:gd name="connsiteY46" fmla="*/ 310809 h 484217"/>
                    <a:gd name="connsiteX47" fmla="*/ 99597 w 511450"/>
                    <a:gd name="connsiteY47" fmla="*/ 260435 h 484217"/>
                    <a:gd name="connsiteX48" fmla="*/ 93923 w 511450"/>
                    <a:gd name="connsiteY48" fmla="*/ 253382 h 484217"/>
                    <a:gd name="connsiteX49" fmla="*/ 66586 w 511450"/>
                    <a:gd name="connsiteY49" fmla="*/ 219632 h 484217"/>
                    <a:gd name="connsiteX50" fmla="*/ 66586 w 511450"/>
                    <a:gd name="connsiteY50" fmla="*/ 191422 h 484217"/>
                    <a:gd name="connsiteX51" fmla="*/ 93408 w 511450"/>
                    <a:gd name="connsiteY51" fmla="*/ 158175 h 484217"/>
                    <a:gd name="connsiteX52" fmla="*/ 99597 w 511450"/>
                    <a:gd name="connsiteY52" fmla="*/ 150619 h 484217"/>
                    <a:gd name="connsiteX53" fmla="*/ 99597 w 511450"/>
                    <a:gd name="connsiteY53" fmla="*/ 125432 h 484217"/>
                    <a:gd name="connsiteX54" fmla="*/ 132093 w 511450"/>
                    <a:gd name="connsiteY54" fmla="*/ 93192 h 484217"/>
                    <a:gd name="connsiteX55" fmla="*/ 219263 w 511450"/>
                    <a:gd name="connsiteY55" fmla="*/ 92689 h 484217"/>
                    <a:gd name="connsiteX56" fmla="*/ 219263 w 511450"/>
                    <a:gd name="connsiteY56" fmla="*/ 49870 h 484217"/>
                    <a:gd name="connsiteX57" fmla="*/ 202757 w 511450"/>
                    <a:gd name="connsiteY57" fmla="*/ 25691 h 484217"/>
                    <a:gd name="connsiteX58" fmla="*/ 229579 w 511450"/>
                    <a:gd name="connsiteY58" fmla="*/ 0 h 48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11450" h="484217">
                      <a:moveTo>
                        <a:pt x="290551" y="253893"/>
                      </a:moveTo>
                      <a:cubicBezTo>
                        <a:pt x="270936" y="254398"/>
                        <a:pt x="251321" y="254398"/>
                        <a:pt x="231706" y="254398"/>
                      </a:cubicBezTo>
                      <a:cubicBezTo>
                        <a:pt x="217769" y="254398"/>
                        <a:pt x="203832" y="254398"/>
                        <a:pt x="190411" y="254398"/>
                      </a:cubicBezTo>
                      <a:cubicBezTo>
                        <a:pt x="165118" y="254398"/>
                        <a:pt x="165634" y="254398"/>
                        <a:pt x="165118" y="278686"/>
                      </a:cubicBezTo>
                      <a:cubicBezTo>
                        <a:pt x="165118" y="285264"/>
                        <a:pt x="167183" y="286782"/>
                        <a:pt x="173893" y="286782"/>
                      </a:cubicBezTo>
                      <a:cubicBezTo>
                        <a:pt x="206929" y="286276"/>
                        <a:pt x="239964" y="286782"/>
                        <a:pt x="273000" y="286782"/>
                      </a:cubicBezTo>
                      <a:cubicBezTo>
                        <a:pt x="298293" y="286782"/>
                        <a:pt x="298293" y="286782"/>
                        <a:pt x="297777" y="261482"/>
                      </a:cubicBezTo>
                      <a:cubicBezTo>
                        <a:pt x="297777" y="255411"/>
                        <a:pt x="296229" y="253893"/>
                        <a:pt x="290551" y="253893"/>
                      </a:cubicBezTo>
                      <a:close/>
                      <a:moveTo>
                        <a:pt x="298279" y="157574"/>
                      </a:moveTo>
                      <a:cubicBezTo>
                        <a:pt x="280212" y="157069"/>
                        <a:pt x="264727" y="171213"/>
                        <a:pt x="264727" y="189399"/>
                      </a:cubicBezTo>
                      <a:cubicBezTo>
                        <a:pt x="264210" y="207079"/>
                        <a:pt x="278664" y="221728"/>
                        <a:pt x="296730" y="222233"/>
                      </a:cubicBezTo>
                      <a:cubicBezTo>
                        <a:pt x="315313" y="222233"/>
                        <a:pt x="330282" y="208089"/>
                        <a:pt x="330798" y="189904"/>
                      </a:cubicBezTo>
                      <a:cubicBezTo>
                        <a:pt x="330798" y="172224"/>
                        <a:pt x="316345" y="157574"/>
                        <a:pt x="298279" y="157574"/>
                      </a:cubicBezTo>
                      <a:close/>
                      <a:moveTo>
                        <a:pt x="166108" y="157574"/>
                      </a:moveTo>
                      <a:cubicBezTo>
                        <a:pt x="148011" y="157069"/>
                        <a:pt x="133016" y="171213"/>
                        <a:pt x="132499" y="188893"/>
                      </a:cubicBezTo>
                      <a:cubicBezTo>
                        <a:pt x="131982" y="206574"/>
                        <a:pt x="146460" y="221728"/>
                        <a:pt x="165074" y="222233"/>
                      </a:cubicBezTo>
                      <a:cubicBezTo>
                        <a:pt x="183172" y="222233"/>
                        <a:pt x="198167" y="208089"/>
                        <a:pt x="198684" y="190409"/>
                      </a:cubicBezTo>
                      <a:cubicBezTo>
                        <a:pt x="199201" y="172729"/>
                        <a:pt x="184206" y="157574"/>
                        <a:pt x="166108" y="157574"/>
                      </a:cubicBezTo>
                      <a:close/>
                      <a:moveTo>
                        <a:pt x="229579" y="0"/>
                      </a:moveTo>
                      <a:cubicBezTo>
                        <a:pt x="244021" y="0"/>
                        <a:pt x="255885" y="11586"/>
                        <a:pt x="255885" y="25691"/>
                      </a:cubicBezTo>
                      <a:cubicBezTo>
                        <a:pt x="255885" y="36269"/>
                        <a:pt x="249179" y="45841"/>
                        <a:pt x="239895" y="49870"/>
                      </a:cubicBezTo>
                      <a:cubicBezTo>
                        <a:pt x="239895" y="49870"/>
                        <a:pt x="239895" y="49870"/>
                        <a:pt x="239895" y="92689"/>
                      </a:cubicBezTo>
                      <a:cubicBezTo>
                        <a:pt x="270327" y="92689"/>
                        <a:pt x="300760" y="93192"/>
                        <a:pt x="331192" y="93192"/>
                      </a:cubicBezTo>
                      <a:cubicBezTo>
                        <a:pt x="349245" y="93192"/>
                        <a:pt x="362656" y="106793"/>
                        <a:pt x="363687" y="124424"/>
                      </a:cubicBezTo>
                      <a:cubicBezTo>
                        <a:pt x="363687" y="133492"/>
                        <a:pt x="363687" y="142559"/>
                        <a:pt x="363687" y="151627"/>
                      </a:cubicBezTo>
                      <a:cubicBezTo>
                        <a:pt x="363171" y="155656"/>
                        <a:pt x="364719" y="157168"/>
                        <a:pt x="368845" y="158175"/>
                      </a:cubicBezTo>
                      <a:cubicBezTo>
                        <a:pt x="387930" y="162205"/>
                        <a:pt x="396183" y="173791"/>
                        <a:pt x="396699" y="192430"/>
                      </a:cubicBezTo>
                      <a:cubicBezTo>
                        <a:pt x="396699" y="202001"/>
                        <a:pt x="396699" y="211572"/>
                        <a:pt x="396699" y="220639"/>
                      </a:cubicBezTo>
                      <a:cubicBezTo>
                        <a:pt x="396183" y="237766"/>
                        <a:pt x="386898" y="249856"/>
                        <a:pt x="369877" y="253382"/>
                      </a:cubicBezTo>
                      <a:cubicBezTo>
                        <a:pt x="364203" y="254390"/>
                        <a:pt x="363171" y="256909"/>
                        <a:pt x="363171" y="261946"/>
                      </a:cubicBezTo>
                      <a:cubicBezTo>
                        <a:pt x="363687" y="280081"/>
                        <a:pt x="363687" y="298719"/>
                        <a:pt x="363687" y="317358"/>
                      </a:cubicBezTo>
                      <a:cubicBezTo>
                        <a:pt x="363171" y="337004"/>
                        <a:pt x="349761" y="350605"/>
                        <a:pt x="329129" y="351108"/>
                      </a:cubicBezTo>
                      <a:cubicBezTo>
                        <a:pt x="320876" y="351108"/>
                        <a:pt x="312623" y="351108"/>
                        <a:pt x="304370" y="350605"/>
                      </a:cubicBezTo>
                      <a:cubicBezTo>
                        <a:pt x="299212" y="350605"/>
                        <a:pt x="297665" y="351612"/>
                        <a:pt x="297149" y="357153"/>
                      </a:cubicBezTo>
                      <a:cubicBezTo>
                        <a:pt x="296633" y="383348"/>
                        <a:pt x="296633" y="383348"/>
                        <a:pt x="322939" y="383348"/>
                      </a:cubicBezTo>
                      <a:cubicBezTo>
                        <a:pt x="335834" y="383348"/>
                        <a:pt x="348729" y="382844"/>
                        <a:pt x="362140" y="383348"/>
                      </a:cubicBezTo>
                      <a:cubicBezTo>
                        <a:pt x="365750" y="383348"/>
                        <a:pt x="369877" y="383851"/>
                        <a:pt x="373487" y="384859"/>
                      </a:cubicBezTo>
                      <a:cubicBezTo>
                        <a:pt x="382256" y="386370"/>
                        <a:pt x="391025" y="389896"/>
                        <a:pt x="398762" y="395941"/>
                      </a:cubicBezTo>
                      <a:lnTo>
                        <a:pt x="511450" y="484217"/>
                      </a:lnTo>
                      <a:lnTo>
                        <a:pt x="0" y="484217"/>
                      </a:lnTo>
                      <a:lnTo>
                        <a:pt x="49049" y="410550"/>
                      </a:lnTo>
                      <a:cubicBezTo>
                        <a:pt x="57301" y="397956"/>
                        <a:pt x="70712" y="389393"/>
                        <a:pt x="85155" y="385867"/>
                      </a:cubicBezTo>
                      <a:cubicBezTo>
                        <a:pt x="89797" y="383851"/>
                        <a:pt x="94955" y="383348"/>
                        <a:pt x="100113" y="383348"/>
                      </a:cubicBezTo>
                      <a:cubicBezTo>
                        <a:pt x="119713" y="382844"/>
                        <a:pt x="138798" y="382844"/>
                        <a:pt x="157883" y="383348"/>
                      </a:cubicBezTo>
                      <a:cubicBezTo>
                        <a:pt x="163556" y="383348"/>
                        <a:pt x="165620" y="382340"/>
                        <a:pt x="165620" y="376295"/>
                      </a:cubicBezTo>
                      <a:cubicBezTo>
                        <a:pt x="166136" y="351108"/>
                        <a:pt x="166136" y="351108"/>
                        <a:pt x="140861" y="351108"/>
                      </a:cubicBezTo>
                      <a:cubicBezTo>
                        <a:pt x="110945" y="351108"/>
                        <a:pt x="99597" y="339522"/>
                        <a:pt x="99597" y="310809"/>
                      </a:cubicBezTo>
                      <a:cubicBezTo>
                        <a:pt x="99597" y="294185"/>
                        <a:pt x="99081" y="277562"/>
                        <a:pt x="99597" y="260435"/>
                      </a:cubicBezTo>
                      <a:cubicBezTo>
                        <a:pt x="99597" y="256405"/>
                        <a:pt x="98566" y="254390"/>
                        <a:pt x="93923" y="253382"/>
                      </a:cubicBezTo>
                      <a:cubicBezTo>
                        <a:pt x="75870" y="249856"/>
                        <a:pt x="66586" y="237766"/>
                        <a:pt x="66586" y="219632"/>
                      </a:cubicBezTo>
                      <a:cubicBezTo>
                        <a:pt x="66586" y="210060"/>
                        <a:pt x="66586" y="200993"/>
                        <a:pt x="66586" y="191422"/>
                      </a:cubicBezTo>
                      <a:cubicBezTo>
                        <a:pt x="66586" y="173791"/>
                        <a:pt x="75870" y="161701"/>
                        <a:pt x="93408" y="158175"/>
                      </a:cubicBezTo>
                      <a:cubicBezTo>
                        <a:pt x="98566" y="157168"/>
                        <a:pt x="99597" y="155153"/>
                        <a:pt x="99597" y="150619"/>
                      </a:cubicBezTo>
                      <a:cubicBezTo>
                        <a:pt x="99081" y="142055"/>
                        <a:pt x="99081" y="133492"/>
                        <a:pt x="99597" y="125432"/>
                      </a:cubicBezTo>
                      <a:cubicBezTo>
                        <a:pt x="100113" y="107297"/>
                        <a:pt x="113524" y="93192"/>
                        <a:pt x="132093" y="93192"/>
                      </a:cubicBezTo>
                      <a:cubicBezTo>
                        <a:pt x="160977" y="93192"/>
                        <a:pt x="189862" y="92689"/>
                        <a:pt x="219263" y="92689"/>
                      </a:cubicBezTo>
                      <a:cubicBezTo>
                        <a:pt x="219263" y="92689"/>
                        <a:pt x="219263" y="92689"/>
                        <a:pt x="219263" y="49870"/>
                      </a:cubicBezTo>
                      <a:cubicBezTo>
                        <a:pt x="209463" y="45841"/>
                        <a:pt x="202757" y="36269"/>
                        <a:pt x="202757" y="25691"/>
                      </a:cubicBezTo>
                      <a:cubicBezTo>
                        <a:pt x="202757" y="11586"/>
                        <a:pt x="214621" y="0"/>
                        <a:pt x="229579"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noAutofit/>
                </a:bodyPr>
                <a:lstStyle/>
                <a:p>
                  <a:pPr marL="0" marR="0" lvl="0" indent="0" algn="ctr" defTabSz="1243088" eaLnBrk="1" fontAlgn="base" latinLnBrk="0" hangingPunct="1">
                    <a:lnSpc>
                      <a:spcPct val="100000"/>
                    </a:lnSpc>
                    <a:spcBef>
                      <a:spcPct val="0"/>
                    </a:spcBef>
                    <a:spcAft>
                      <a:spcPct val="0"/>
                    </a:spcAft>
                    <a:buClrTx/>
                    <a:buSzTx/>
                    <a:buFontTx/>
                    <a:buNone/>
                    <a:tabLst/>
                    <a:defRPr/>
                  </a:pPr>
                  <a:endParaRPr kumimoji="0" lang="en-US" sz="1078"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ndParaRPr>
                </a:p>
              </p:txBody>
            </p:sp>
          </p:grpSp>
          <p:grpSp>
            <p:nvGrpSpPr>
              <p:cNvPr id="460" name="Group 459"/>
              <p:cNvGrpSpPr/>
              <p:nvPr/>
            </p:nvGrpSpPr>
            <p:grpSpPr>
              <a:xfrm>
                <a:off x="940827" y="2841176"/>
                <a:ext cx="1510727" cy="343460"/>
                <a:chOff x="5621232" y="2868110"/>
                <a:chExt cx="1684443" cy="424076"/>
              </a:xfrm>
              <a:solidFill>
                <a:srgbClr val="FAFAFA"/>
              </a:solidFill>
            </p:grpSpPr>
            <p:sp>
              <p:nvSpPr>
                <p:cNvPr id="478" name="Rectangle: Rounded Corners 127"/>
                <p:cNvSpPr/>
                <p:nvPr/>
              </p:nvSpPr>
              <p:spPr bwMode="auto">
                <a:xfrm>
                  <a:off x="5714148" y="2868110"/>
                  <a:ext cx="1591527" cy="424076"/>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marL="0" marR="0" lvl="0" indent="0" algn="ctr" defTabSz="1243088"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479" name="Isosceles Triangle 478"/>
                <p:cNvSpPr/>
                <p:nvPr/>
              </p:nvSpPr>
              <p:spPr bwMode="auto">
                <a:xfrm rot="16200000">
                  <a:off x="5613055" y="3029041"/>
                  <a:ext cx="118568" cy="102214"/>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marL="0" marR="0" lvl="0" indent="0" algn="ctr" defTabSz="1243088"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sp>
            <p:nvSpPr>
              <p:cNvPr id="461" name="Rectangle 460"/>
              <p:cNvSpPr/>
              <p:nvPr/>
            </p:nvSpPr>
            <p:spPr>
              <a:xfrm>
                <a:off x="1098864" y="2863345"/>
                <a:ext cx="1352690" cy="297188"/>
              </a:xfrm>
              <a:prstGeom prst="rect">
                <a:avLst/>
              </a:prstGeom>
            </p:spPr>
            <p:txBody>
              <a:bodyPr wrap="none" lIns="0" tIns="0" rIns="0" bIns="0">
                <a:noAutofit/>
              </a:bodyPr>
              <a:lstStyle/>
              <a:p>
                <a:pPr marL="0" marR="0" lvl="1" indent="0" defTabSz="1218996" eaLnBrk="1" fontAlgn="auto" latinLnBrk="0" hangingPunct="1">
                  <a:lnSpc>
                    <a:spcPct val="100000"/>
                  </a:lnSpc>
                  <a:spcBef>
                    <a:spcPts val="0"/>
                  </a:spcBef>
                  <a:spcAft>
                    <a:spcPts val="0"/>
                  </a:spcAft>
                  <a:buClrTx/>
                  <a:buSzTx/>
                  <a:buFontTx/>
                  <a:buNone/>
                  <a:tabLst/>
                  <a:defRPr/>
                </a:pPr>
                <a:r>
                  <a:rPr kumimoji="0" lang="en-US" sz="490" b="0" i="0" u="none" strike="noStrike" kern="0" cap="none" spc="0" normalizeH="0" baseline="0" noProof="0" dirty="0">
                    <a:ln>
                      <a:noFill/>
                    </a:ln>
                    <a:solidFill>
                      <a:srgbClr val="505050"/>
                    </a:solidFill>
                    <a:effectLst/>
                    <a:uLnTx/>
                    <a:uFillTx/>
                    <a:latin typeface="Segoe UI"/>
                  </a:rPr>
                  <a:t>I can help you will your insurance </a:t>
                </a:r>
                <a:br>
                  <a:rPr kumimoji="0" lang="en-US" sz="490" b="0" i="0" u="none" strike="noStrike" kern="0" cap="none" spc="0" normalizeH="0" baseline="0" noProof="0" dirty="0">
                    <a:ln>
                      <a:noFill/>
                    </a:ln>
                    <a:solidFill>
                      <a:srgbClr val="505050"/>
                    </a:solidFill>
                    <a:effectLst/>
                    <a:uLnTx/>
                    <a:uFillTx/>
                    <a:latin typeface="Segoe UI"/>
                  </a:rPr>
                </a:br>
                <a:r>
                  <a:rPr kumimoji="0" lang="en-US" sz="490" b="0" i="0" u="none" strike="noStrike" kern="0" cap="none" spc="0" normalizeH="0" baseline="0" noProof="0" dirty="0">
                    <a:ln>
                      <a:noFill/>
                    </a:ln>
                    <a:solidFill>
                      <a:srgbClr val="505050"/>
                    </a:solidFill>
                    <a:effectLst/>
                    <a:uLnTx/>
                    <a:uFillTx/>
                    <a:latin typeface="Segoe UI"/>
                  </a:rPr>
                  <a:t>needs. Whether you’re in </a:t>
                </a:r>
                <a:br>
                  <a:rPr kumimoji="0" lang="en-US" sz="490" b="0" i="0" u="none" strike="noStrike" kern="0" cap="none" spc="0" normalizeH="0" baseline="0" noProof="0" dirty="0">
                    <a:ln>
                      <a:noFill/>
                    </a:ln>
                    <a:solidFill>
                      <a:srgbClr val="505050"/>
                    </a:solidFill>
                    <a:effectLst/>
                    <a:uLnTx/>
                    <a:uFillTx/>
                    <a:latin typeface="Segoe UI"/>
                  </a:rPr>
                </a:br>
                <a:r>
                  <a:rPr kumimoji="0" lang="en-US" sz="490" b="0" i="0" u="none" strike="noStrike" kern="0" cap="none" spc="0" normalizeH="0" baseline="0" noProof="0" dirty="0">
                    <a:ln>
                      <a:noFill/>
                    </a:ln>
                    <a:solidFill>
                      <a:srgbClr val="505050"/>
                    </a:solidFill>
                    <a:effectLst/>
                    <a:uLnTx/>
                    <a:uFillTx/>
                    <a:latin typeface="Segoe UI"/>
                  </a:rPr>
                  <a:t>the market for a new auto or home</a:t>
                </a:r>
              </a:p>
            </p:txBody>
          </p:sp>
          <p:sp>
            <p:nvSpPr>
              <p:cNvPr id="462" name="Rectangle 461"/>
              <p:cNvSpPr/>
              <p:nvPr/>
            </p:nvSpPr>
            <p:spPr bwMode="auto">
              <a:xfrm>
                <a:off x="682856" y="2901878"/>
                <a:ext cx="222057" cy="22205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marL="0" marR="0" lvl="0" indent="0" algn="ctr" defTabSz="1243088"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463" name="Freeform: Shape 126"/>
              <p:cNvSpPr>
                <a:spLocks/>
              </p:cNvSpPr>
              <p:nvPr/>
            </p:nvSpPr>
            <p:spPr bwMode="auto">
              <a:xfrm>
                <a:off x="710780" y="2934226"/>
                <a:ext cx="166210" cy="157361"/>
              </a:xfrm>
              <a:custGeom>
                <a:avLst/>
                <a:gdLst>
                  <a:gd name="connsiteX0" fmla="*/ 290551 w 511450"/>
                  <a:gd name="connsiteY0" fmla="*/ 253893 h 484217"/>
                  <a:gd name="connsiteX1" fmla="*/ 231706 w 511450"/>
                  <a:gd name="connsiteY1" fmla="*/ 254398 h 484217"/>
                  <a:gd name="connsiteX2" fmla="*/ 190411 w 511450"/>
                  <a:gd name="connsiteY2" fmla="*/ 254398 h 484217"/>
                  <a:gd name="connsiteX3" fmla="*/ 165118 w 511450"/>
                  <a:gd name="connsiteY3" fmla="*/ 278686 h 484217"/>
                  <a:gd name="connsiteX4" fmla="*/ 173893 w 511450"/>
                  <a:gd name="connsiteY4" fmla="*/ 286782 h 484217"/>
                  <a:gd name="connsiteX5" fmla="*/ 273000 w 511450"/>
                  <a:gd name="connsiteY5" fmla="*/ 286782 h 484217"/>
                  <a:gd name="connsiteX6" fmla="*/ 297777 w 511450"/>
                  <a:gd name="connsiteY6" fmla="*/ 261482 h 484217"/>
                  <a:gd name="connsiteX7" fmla="*/ 290551 w 511450"/>
                  <a:gd name="connsiteY7" fmla="*/ 253893 h 484217"/>
                  <a:gd name="connsiteX8" fmla="*/ 298279 w 511450"/>
                  <a:gd name="connsiteY8" fmla="*/ 157574 h 484217"/>
                  <a:gd name="connsiteX9" fmla="*/ 264727 w 511450"/>
                  <a:gd name="connsiteY9" fmla="*/ 189399 h 484217"/>
                  <a:gd name="connsiteX10" fmla="*/ 296730 w 511450"/>
                  <a:gd name="connsiteY10" fmla="*/ 222233 h 484217"/>
                  <a:gd name="connsiteX11" fmla="*/ 330798 w 511450"/>
                  <a:gd name="connsiteY11" fmla="*/ 189904 h 484217"/>
                  <a:gd name="connsiteX12" fmla="*/ 298279 w 511450"/>
                  <a:gd name="connsiteY12" fmla="*/ 157574 h 484217"/>
                  <a:gd name="connsiteX13" fmla="*/ 166108 w 511450"/>
                  <a:gd name="connsiteY13" fmla="*/ 157574 h 484217"/>
                  <a:gd name="connsiteX14" fmla="*/ 132499 w 511450"/>
                  <a:gd name="connsiteY14" fmla="*/ 188893 h 484217"/>
                  <a:gd name="connsiteX15" fmla="*/ 165074 w 511450"/>
                  <a:gd name="connsiteY15" fmla="*/ 222233 h 484217"/>
                  <a:gd name="connsiteX16" fmla="*/ 198684 w 511450"/>
                  <a:gd name="connsiteY16" fmla="*/ 190409 h 484217"/>
                  <a:gd name="connsiteX17" fmla="*/ 166108 w 511450"/>
                  <a:gd name="connsiteY17" fmla="*/ 157574 h 484217"/>
                  <a:gd name="connsiteX18" fmla="*/ 229579 w 511450"/>
                  <a:gd name="connsiteY18" fmla="*/ 0 h 484217"/>
                  <a:gd name="connsiteX19" fmla="*/ 255885 w 511450"/>
                  <a:gd name="connsiteY19" fmla="*/ 25691 h 484217"/>
                  <a:gd name="connsiteX20" fmla="*/ 239895 w 511450"/>
                  <a:gd name="connsiteY20" fmla="*/ 49870 h 484217"/>
                  <a:gd name="connsiteX21" fmla="*/ 239895 w 511450"/>
                  <a:gd name="connsiteY21" fmla="*/ 92689 h 484217"/>
                  <a:gd name="connsiteX22" fmla="*/ 331192 w 511450"/>
                  <a:gd name="connsiteY22" fmla="*/ 93192 h 484217"/>
                  <a:gd name="connsiteX23" fmla="*/ 363687 w 511450"/>
                  <a:gd name="connsiteY23" fmla="*/ 124424 h 484217"/>
                  <a:gd name="connsiteX24" fmla="*/ 363687 w 511450"/>
                  <a:gd name="connsiteY24" fmla="*/ 151627 h 484217"/>
                  <a:gd name="connsiteX25" fmla="*/ 368845 w 511450"/>
                  <a:gd name="connsiteY25" fmla="*/ 158175 h 484217"/>
                  <a:gd name="connsiteX26" fmla="*/ 396699 w 511450"/>
                  <a:gd name="connsiteY26" fmla="*/ 192430 h 484217"/>
                  <a:gd name="connsiteX27" fmla="*/ 396699 w 511450"/>
                  <a:gd name="connsiteY27" fmla="*/ 220639 h 484217"/>
                  <a:gd name="connsiteX28" fmla="*/ 369877 w 511450"/>
                  <a:gd name="connsiteY28" fmla="*/ 253382 h 484217"/>
                  <a:gd name="connsiteX29" fmla="*/ 363171 w 511450"/>
                  <a:gd name="connsiteY29" fmla="*/ 261946 h 484217"/>
                  <a:gd name="connsiteX30" fmla="*/ 363687 w 511450"/>
                  <a:gd name="connsiteY30" fmla="*/ 317358 h 484217"/>
                  <a:gd name="connsiteX31" fmla="*/ 329129 w 511450"/>
                  <a:gd name="connsiteY31" fmla="*/ 351108 h 484217"/>
                  <a:gd name="connsiteX32" fmla="*/ 304370 w 511450"/>
                  <a:gd name="connsiteY32" fmla="*/ 350605 h 484217"/>
                  <a:gd name="connsiteX33" fmla="*/ 297149 w 511450"/>
                  <a:gd name="connsiteY33" fmla="*/ 357153 h 484217"/>
                  <a:gd name="connsiteX34" fmla="*/ 322939 w 511450"/>
                  <a:gd name="connsiteY34" fmla="*/ 383348 h 484217"/>
                  <a:gd name="connsiteX35" fmla="*/ 362140 w 511450"/>
                  <a:gd name="connsiteY35" fmla="*/ 383348 h 484217"/>
                  <a:gd name="connsiteX36" fmla="*/ 373487 w 511450"/>
                  <a:gd name="connsiteY36" fmla="*/ 384859 h 484217"/>
                  <a:gd name="connsiteX37" fmla="*/ 398762 w 511450"/>
                  <a:gd name="connsiteY37" fmla="*/ 395941 h 484217"/>
                  <a:gd name="connsiteX38" fmla="*/ 511450 w 511450"/>
                  <a:gd name="connsiteY38" fmla="*/ 484217 h 484217"/>
                  <a:gd name="connsiteX39" fmla="*/ 0 w 511450"/>
                  <a:gd name="connsiteY39" fmla="*/ 484217 h 484217"/>
                  <a:gd name="connsiteX40" fmla="*/ 49049 w 511450"/>
                  <a:gd name="connsiteY40" fmla="*/ 410550 h 484217"/>
                  <a:gd name="connsiteX41" fmla="*/ 85155 w 511450"/>
                  <a:gd name="connsiteY41" fmla="*/ 385867 h 484217"/>
                  <a:gd name="connsiteX42" fmla="*/ 100113 w 511450"/>
                  <a:gd name="connsiteY42" fmla="*/ 383348 h 484217"/>
                  <a:gd name="connsiteX43" fmla="*/ 157883 w 511450"/>
                  <a:gd name="connsiteY43" fmla="*/ 383348 h 484217"/>
                  <a:gd name="connsiteX44" fmla="*/ 165620 w 511450"/>
                  <a:gd name="connsiteY44" fmla="*/ 376295 h 484217"/>
                  <a:gd name="connsiteX45" fmla="*/ 140861 w 511450"/>
                  <a:gd name="connsiteY45" fmla="*/ 351108 h 484217"/>
                  <a:gd name="connsiteX46" fmla="*/ 99597 w 511450"/>
                  <a:gd name="connsiteY46" fmla="*/ 310809 h 484217"/>
                  <a:gd name="connsiteX47" fmla="*/ 99597 w 511450"/>
                  <a:gd name="connsiteY47" fmla="*/ 260435 h 484217"/>
                  <a:gd name="connsiteX48" fmla="*/ 93923 w 511450"/>
                  <a:gd name="connsiteY48" fmla="*/ 253382 h 484217"/>
                  <a:gd name="connsiteX49" fmla="*/ 66586 w 511450"/>
                  <a:gd name="connsiteY49" fmla="*/ 219632 h 484217"/>
                  <a:gd name="connsiteX50" fmla="*/ 66586 w 511450"/>
                  <a:gd name="connsiteY50" fmla="*/ 191422 h 484217"/>
                  <a:gd name="connsiteX51" fmla="*/ 93408 w 511450"/>
                  <a:gd name="connsiteY51" fmla="*/ 158175 h 484217"/>
                  <a:gd name="connsiteX52" fmla="*/ 99597 w 511450"/>
                  <a:gd name="connsiteY52" fmla="*/ 150619 h 484217"/>
                  <a:gd name="connsiteX53" fmla="*/ 99597 w 511450"/>
                  <a:gd name="connsiteY53" fmla="*/ 125432 h 484217"/>
                  <a:gd name="connsiteX54" fmla="*/ 132093 w 511450"/>
                  <a:gd name="connsiteY54" fmla="*/ 93192 h 484217"/>
                  <a:gd name="connsiteX55" fmla="*/ 219263 w 511450"/>
                  <a:gd name="connsiteY55" fmla="*/ 92689 h 484217"/>
                  <a:gd name="connsiteX56" fmla="*/ 219263 w 511450"/>
                  <a:gd name="connsiteY56" fmla="*/ 49870 h 484217"/>
                  <a:gd name="connsiteX57" fmla="*/ 202757 w 511450"/>
                  <a:gd name="connsiteY57" fmla="*/ 25691 h 484217"/>
                  <a:gd name="connsiteX58" fmla="*/ 229579 w 511450"/>
                  <a:gd name="connsiteY58" fmla="*/ 0 h 48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11450" h="484217">
                    <a:moveTo>
                      <a:pt x="290551" y="253893"/>
                    </a:moveTo>
                    <a:cubicBezTo>
                      <a:pt x="270936" y="254398"/>
                      <a:pt x="251321" y="254398"/>
                      <a:pt x="231706" y="254398"/>
                    </a:cubicBezTo>
                    <a:cubicBezTo>
                      <a:pt x="217769" y="254398"/>
                      <a:pt x="203832" y="254398"/>
                      <a:pt x="190411" y="254398"/>
                    </a:cubicBezTo>
                    <a:cubicBezTo>
                      <a:pt x="165118" y="254398"/>
                      <a:pt x="165634" y="254398"/>
                      <a:pt x="165118" y="278686"/>
                    </a:cubicBezTo>
                    <a:cubicBezTo>
                      <a:pt x="165118" y="285264"/>
                      <a:pt x="167183" y="286782"/>
                      <a:pt x="173893" y="286782"/>
                    </a:cubicBezTo>
                    <a:cubicBezTo>
                      <a:pt x="206929" y="286276"/>
                      <a:pt x="239964" y="286782"/>
                      <a:pt x="273000" y="286782"/>
                    </a:cubicBezTo>
                    <a:cubicBezTo>
                      <a:pt x="298293" y="286782"/>
                      <a:pt x="298293" y="286782"/>
                      <a:pt x="297777" y="261482"/>
                    </a:cubicBezTo>
                    <a:cubicBezTo>
                      <a:pt x="297777" y="255411"/>
                      <a:pt x="296229" y="253893"/>
                      <a:pt x="290551" y="253893"/>
                    </a:cubicBezTo>
                    <a:close/>
                    <a:moveTo>
                      <a:pt x="298279" y="157574"/>
                    </a:moveTo>
                    <a:cubicBezTo>
                      <a:pt x="280212" y="157069"/>
                      <a:pt x="264727" y="171213"/>
                      <a:pt x="264727" y="189399"/>
                    </a:cubicBezTo>
                    <a:cubicBezTo>
                      <a:pt x="264210" y="207079"/>
                      <a:pt x="278664" y="221728"/>
                      <a:pt x="296730" y="222233"/>
                    </a:cubicBezTo>
                    <a:cubicBezTo>
                      <a:pt x="315313" y="222233"/>
                      <a:pt x="330282" y="208089"/>
                      <a:pt x="330798" y="189904"/>
                    </a:cubicBezTo>
                    <a:cubicBezTo>
                      <a:pt x="330798" y="172224"/>
                      <a:pt x="316345" y="157574"/>
                      <a:pt x="298279" y="157574"/>
                    </a:cubicBezTo>
                    <a:close/>
                    <a:moveTo>
                      <a:pt x="166108" y="157574"/>
                    </a:moveTo>
                    <a:cubicBezTo>
                      <a:pt x="148011" y="157069"/>
                      <a:pt x="133016" y="171213"/>
                      <a:pt x="132499" y="188893"/>
                    </a:cubicBezTo>
                    <a:cubicBezTo>
                      <a:pt x="131982" y="206574"/>
                      <a:pt x="146460" y="221728"/>
                      <a:pt x="165074" y="222233"/>
                    </a:cubicBezTo>
                    <a:cubicBezTo>
                      <a:pt x="183172" y="222233"/>
                      <a:pt x="198167" y="208089"/>
                      <a:pt x="198684" y="190409"/>
                    </a:cubicBezTo>
                    <a:cubicBezTo>
                      <a:pt x="199201" y="172729"/>
                      <a:pt x="184206" y="157574"/>
                      <a:pt x="166108" y="157574"/>
                    </a:cubicBezTo>
                    <a:close/>
                    <a:moveTo>
                      <a:pt x="229579" y="0"/>
                    </a:moveTo>
                    <a:cubicBezTo>
                      <a:pt x="244021" y="0"/>
                      <a:pt x="255885" y="11586"/>
                      <a:pt x="255885" y="25691"/>
                    </a:cubicBezTo>
                    <a:cubicBezTo>
                      <a:pt x="255885" y="36269"/>
                      <a:pt x="249179" y="45841"/>
                      <a:pt x="239895" y="49870"/>
                    </a:cubicBezTo>
                    <a:cubicBezTo>
                      <a:pt x="239895" y="49870"/>
                      <a:pt x="239895" y="49870"/>
                      <a:pt x="239895" y="92689"/>
                    </a:cubicBezTo>
                    <a:cubicBezTo>
                      <a:pt x="270327" y="92689"/>
                      <a:pt x="300760" y="93192"/>
                      <a:pt x="331192" y="93192"/>
                    </a:cubicBezTo>
                    <a:cubicBezTo>
                      <a:pt x="349245" y="93192"/>
                      <a:pt x="362656" y="106793"/>
                      <a:pt x="363687" y="124424"/>
                    </a:cubicBezTo>
                    <a:cubicBezTo>
                      <a:pt x="363687" y="133492"/>
                      <a:pt x="363687" y="142559"/>
                      <a:pt x="363687" y="151627"/>
                    </a:cubicBezTo>
                    <a:cubicBezTo>
                      <a:pt x="363171" y="155656"/>
                      <a:pt x="364719" y="157168"/>
                      <a:pt x="368845" y="158175"/>
                    </a:cubicBezTo>
                    <a:cubicBezTo>
                      <a:pt x="387930" y="162205"/>
                      <a:pt x="396183" y="173791"/>
                      <a:pt x="396699" y="192430"/>
                    </a:cubicBezTo>
                    <a:cubicBezTo>
                      <a:pt x="396699" y="202001"/>
                      <a:pt x="396699" y="211572"/>
                      <a:pt x="396699" y="220639"/>
                    </a:cubicBezTo>
                    <a:cubicBezTo>
                      <a:pt x="396183" y="237766"/>
                      <a:pt x="386898" y="249856"/>
                      <a:pt x="369877" y="253382"/>
                    </a:cubicBezTo>
                    <a:cubicBezTo>
                      <a:pt x="364203" y="254390"/>
                      <a:pt x="363171" y="256909"/>
                      <a:pt x="363171" y="261946"/>
                    </a:cubicBezTo>
                    <a:cubicBezTo>
                      <a:pt x="363687" y="280081"/>
                      <a:pt x="363687" y="298719"/>
                      <a:pt x="363687" y="317358"/>
                    </a:cubicBezTo>
                    <a:cubicBezTo>
                      <a:pt x="363171" y="337004"/>
                      <a:pt x="349761" y="350605"/>
                      <a:pt x="329129" y="351108"/>
                    </a:cubicBezTo>
                    <a:cubicBezTo>
                      <a:pt x="320876" y="351108"/>
                      <a:pt x="312623" y="351108"/>
                      <a:pt x="304370" y="350605"/>
                    </a:cubicBezTo>
                    <a:cubicBezTo>
                      <a:pt x="299212" y="350605"/>
                      <a:pt x="297665" y="351612"/>
                      <a:pt x="297149" y="357153"/>
                    </a:cubicBezTo>
                    <a:cubicBezTo>
                      <a:pt x="296633" y="383348"/>
                      <a:pt x="296633" y="383348"/>
                      <a:pt x="322939" y="383348"/>
                    </a:cubicBezTo>
                    <a:cubicBezTo>
                      <a:pt x="335834" y="383348"/>
                      <a:pt x="348729" y="382844"/>
                      <a:pt x="362140" y="383348"/>
                    </a:cubicBezTo>
                    <a:cubicBezTo>
                      <a:pt x="365750" y="383348"/>
                      <a:pt x="369877" y="383851"/>
                      <a:pt x="373487" y="384859"/>
                    </a:cubicBezTo>
                    <a:cubicBezTo>
                      <a:pt x="382256" y="386370"/>
                      <a:pt x="391025" y="389896"/>
                      <a:pt x="398762" y="395941"/>
                    </a:cubicBezTo>
                    <a:lnTo>
                      <a:pt x="511450" y="484217"/>
                    </a:lnTo>
                    <a:lnTo>
                      <a:pt x="0" y="484217"/>
                    </a:lnTo>
                    <a:lnTo>
                      <a:pt x="49049" y="410550"/>
                    </a:lnTo>
                    <a:cubicBezTo>
                      <a:pt x="57301" y="397956"/>
                      <a:pt x="70712" y="389393"/>
                      <a:pt x="85155" y="385867"/>
                    </a:cubicBezTo>
                    <a:cubicBezTo>
                      <a:pt x="89797" y="383851"/>
                      <a:pt x="94955" y="383348"/>
                      <a:pt x="100113" y="383348"/>
                    </a:cubicBezTo>
                    <a:cubicBezTo>
                      <a:pt x="119713" y="382844"/>
                      <a:pt x="138798" y="382844"/>
                      <a:pt x="157883" y="383348"/>
                    </a:cubicBezTo>
                    <a:cubicBezTo>
                      <a:pt x="163556" y="383348"/>
                      <a:pt x="165620" y="382340"/>
                      <a:pt x="165620" y="376295"/>
                    </a:cubicBezTo>
                    <a:cubicBezTo>
                      <a:pt x="166136" y="351108"/>
                      <a:pt x="166136" y="351108"/>
                      <a:pt x="140861" y="351108"/>
                    </a:cubicBezTo>
                    <a:cubicBezTo>
                      <a:pt x="110945" y="351108"/>
                      <a:pt x="99597" y="339522"/>
                      <a:pt x="99597" y="310809"/>
                    </a:cubicBezTo>
                    <a:cubicBezTo>
                      <a:pt x="99597" y="294185"/>
                      <a:pt x="99081" y="277562"/>
                      <a:pt x="99597" y="260435"/>
                    </a:cubicBezTo>
                    <a:cubicBezTo>
                      <a:pt x="99597" y="256405"/>
                      <a:pt x="98566" y="254390"/>
                      <a:pt x="93923" y="253382"/>
                    </a:cubicBezTo>
                    <a:cubicBezTo>
                      <a:pt x="75870" y="249856"/>
                      <a:pt x="66586" y="237766"/>
                      <a:pt x="66586" y="219632"/>
                    </a:cubicBezTo>
                    <a:cubicBezTo>
                      <a:pt x="66586" y="210060"/>
                      <a:pt x="66586" y="200993"/>
                      <a:pt x="66586" y="191422"/>
                    </a:cubicBezTo>
                    <a:cubicBezTo>
                      <a:pt x="66586" y="173791"/>
                      <a:pt x="75870" y="161701"/>
                      <a:pt x="93408" y="158175"/>
                    </a:cubicBezTo>
                    <a:cubicBezTo>
                      <a:pt x="98566" y="157168"/>
                      <a:pt x="99597" y="155153"/>
                      <a:pt x="99597" y="150619"/>
                    </a:cubicBezTo>
                    <a:cubicBezTo>
                      <a:pt x="99081" y="142055"/>
                      <a:pt x="99081" y="133492"/>
                      <a:pt x="99597" y="125432"/>
                    </a:cubicBezTo>
                    <a:cubicBezTo>
                      <a:pt x="100113" y="107297"/>
                      <a:pt x="113524" y="93192"/>
                      <a:pt x="132093" y="93192"/>
                    </a:cubicBezTo>
                    <a:cubicBezTo>
                      <a:pt x="160977" y="93192"/>
                      <a:pt x="189862" y="92689"/>
                      <a:pt x="219263" y="92689"/>
                    </a:cubicBezTo>
                    <a:cubicBezTo>
                      <a:pt x="219263" y="92689"/>
                      <a:pt x="219263" y="92689"/>
                      <a:pt x="219263" y="49870"/>
                    </a:cubicBezTo>
                    <a:cubicBezTo>
                      <a:pt x="209463" y="45841"/>
                      <a:pt x="202757" y="36269"/>
                      <a:pt x="202757" y="25691"/>
                    </a:cubicBezTo>
                    <a:cubicBezTo>
                      <a:pt x="202757" y="11586"/>
                      <a:pt x="214621" y="0"/>
                      <a:pt x="229579"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noAutofit/>
              </a:bodyPr>
              <a:lstStyle/>
              <a:p>
                <a:pPr marL="0" marR="0" lvl="0" indent="0" algn="ctr" defTabSz="1243088" eaLnBrk="1" fontAlgn="base" latinLnBrk="0" hangingPunct="1">
                  <a:lnSpc>
                    <a:spcPct val="100000"/>
                  </a:lnSpc>
                  <a:spcBef>
                    <a:spcPct val="0"/>
                  </a:spcBef>
                  <a:spcAft>
                    <a:spcPct val="0"/>
                  </a:spcAft>
                  <a:buClrTx/>
                  <a:buSzTx/>
                  <a:buFontTx/>
                  <a:buNone/>
                  <a:tabLst/>
                  <a:defRPr/>
                </a:pPr>
                <a:endParaRPr kumimoji="0" lang="en-US" sz="1078"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ndParaRPr>
              </a:p>
            </p:txBody>
          </p:sp>
          <p:grpSp>
            <p:nvGrpSpPr>
              <p:cNvPr id="464" name="Group 463"/>
              <p:cNvGrpSpPr/>
              <p:nvPr/>
            </p:nvGrpSpPr>
            <p:grpSpPr>
              <a:xfrm>
                <a:off x="1493294" y="2603342"/>
                <a:ext cx="1128173" cy="222172"/>
                <a:chOff x="1417045" y="2140902"/>
                <a:chExt cx="1392973" cy="274320"/>
              </a:xfrm>
            </p:grpSpPr>
            <p:grpSp>
              <p:nvGrpSpPr>
                <p:cNvPr id="472" name="Group 471"/>
                <p:cNvGrpSpPr/>
                <p:nvPr/>
              </p:nvGrpSpPr>
              <p:grpSpPr>
                <a:xfrm flipH="1">
                  <a:off x="1512231" y="2183170"/>
                  <a:ext cx="984502" cy="200048"/>
                  <a:chOff x="5621232" y="2912214"/>
                  <a:chExt cx="984502" cy="200048"/>
                </a:xfrm>
                <a:solidFill>
                  <a:srgbClr val="D2E6FA"/>
                </a:solidFill>
              </p:grpSpPr>
              <p:sp>
                <p:nvSpPr>
                  <p:cNvPr id="476" name="Rectangle: Rounded Corners 180"/>
                  <p:cNvSpPr/>
                  <p:nvPr/>
                </p:nvSpPr>
                <p:spPr bwMode="auto">
                  <a:xfrm>
                    <a:off x="5714148" y="2912214"/>
                    <a:ext cx="891586" cy="200048"/>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marL="0" marR="0" lvl="0" indent="0" algn="ctr" defTabSz="1243088"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477" name="Isosceles Triangle 476"/>
                  <p:cNvSpPr/>
                  <p:nvPr/>
                </p:nvSpPr>
                <p:spPr bwMode="auto">
                  <a:xfrm rot="16200000">
                    <a:off x="5613055" y="2955999"/>
                    <a:ext cx="118568" cy="102214"/>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marL="0" marR="0" lvl="0" indent="0" algn="ctr" defTabSz="1243088"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sp>
              <p:nvSpPr>
                <p:cNvPr id="473" name="Rectangle 472"/>
                <p:cNvSpPr/>
                <p:nvPr/>
              </p:nvSpPr>
              <p:spPr>
                <a:xfrm flipH="1">
                  <a:off x="1417045" y="2216508"/>
                  <a:ext cx="983125" cy="94971"/>
                </a:xfrm>
                <a:prstGeom prst="rect">
                  <a:avLst/>
                </a:prstGeom>
              </p:spPr>
              <p:txBody>
                <a:bodyPr wrap="square" lIns="0" tIns="0" rIns="0" bIns="0">
                  <a:spAutoFit/>
                </a:bodyPr>
                <a:lstStyle/>
                <a:p>
                  <a:pPr marL="0" marR="0" lvl="1" indent="0" algn="r" defTabSz="1218996" eaLnBrk="1" fontAlgn="auto" latinLnBrk="0" hangingPunct="1">
                    <a:lnSpc>
                      <a:spcPct val="100000"/>
                    </a:lnSpc>
                    <a:spcBef>
                      <a:spcPts val="0"/>
                    </a:spcBef>
                    <a:spcAft>
                      <a:spcPts val="0"/>
                    </a:spcAft>
                    <a:buClrTx/>
                    <a:buSzTx/>
                    <a:buFontTx/>
                    <a:buNone/>
                    <a:tabLst/>
                    <a:defRPr/>
                  </a:pPr>
                  <a:r>
                    <a:rPr kumimoji="0" lang="en-US" sz="490" b="0" i="0" u="none" strike="noStrike" kern="0" cap="none" spc="0" normalizeH="0" baseline="0" noProof="0" dirty="0">
                      <a:ln>
                        <a:noFill/>
                      </a:ln>
                      <a:solidFill>
                        <a:srgbClr val="505050"/>
                      </a:solidFill>
                      <a:effectLst/>
                      <a:uLnTx/>
                      <a:uFillTx/>
                      <a:latin typeface="Segoe UI"/>
                    </a:rPr>
                    <a:t>What can you do?</a:t>
                  </a:r>
                </a:p>
              </p:txBody>
            </p:sp>
            <p:sp>
              <p:nvSpPr>
                <p:cNvPr id="474" name="Rectangle 473"/>
                <p:cNvSpPr>
                  <a:spLocks noChangeAspect="1"/>
                </p:cNvSpPr>
                <p:nvPr/>
              </p:nvSpPr>
              <p:spPr bwMode="auto">
                <a:xfrm>
                  <a:off x="2535698" y="2140902"/>
                  <a:ext cx="274320" cy="27432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marL="0" marR="0" lvl="0" indent="0" algn="ctr" defTabSz="1243088"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475" name="Freeform: Shape 179"/>
                <p:cNvSpPr>
                  <a:spLocks noChangeArrowheads="1"/>
                </p:cNvSpPr>
                <p:nvPr/>
              </p:nvSpPr>
              <p:spPr bwMode="auto">
                <a:xfrm>
                  <a:off x="2600225" y="2174533"/>
                  <a:ext cx="145267" cy="207059"/>
                </a:xfrm>
                <a:custGeom>
                  <a:avLst/>
                  <a:gdLst>
                    <a:gd name="connsiteX0" fmla="*/ 40773 w 132851"/>
                    <a:gd name="connsiteY0" fmla="*/ 87878 h 189362"/>
                    <a:gd name="connsiteX1" fmla="*/ 64793 w 132851"/>
                    <a:gd name="connsiteY1" fmla="*/ 117731 h 189362"/>
                    <a:gd name="connsiteX2" fmla="*/ 67875 w 132851"/>
                    <a:gd name="connsiteY2" fmla="*/ 117731 h 189362"/>
                    <a:gd name="connsiteX3" fmla="*/ 91895 w 132851"/>
                    <a:gd name="connsiteY3" fmla="*/ 87878 h 189362"/>
                    <a:gd name="connsiteX4" fmla="*/ 125467 w 132851"/>
                    <a:gd name="connsiteY4" fmla="*/ 126344 h 189362"/>
                    <a:gd name="connsiteX5" fmla="*/ 127619 w 132851"/>
                    <a:gd name="connsiteY5" fmla="*/ 182360 h 189362"/>
                    <a:gd name="connsiteX6" fmla="*/ 5367 w 132851"/>
                    <a:gd name="connsiteY6" fmla="*/ 182360 h 189362"/>
                    <a:gd name="connsiteX7" fmla="*/ 7520 w 132851"/>
                    <a:gd name="connsiteY7" fmla="*/ 126344 h 189362"/>
                    <a:gd name="connsiteX8" fmla="*/ 40773 w 132851"/>
                    <a:gd name="connsiteY8" fmla="*/ 87878 h 189362"/>
                    <a:gd name="connsiteX9" fmla="*/ 67444 w 132851"/>
                    <a:gd name="connsiteY9" fmla="*/ 0 h 189362"/>
                    <a:gd name="connsiteX10" fmla="*/ 106689 w 132851"/>
                    <a:gd name="connsiteY10" fmla="*/ 39311 h 189362"/>
                    <a:gd name="connsiteX11" fmla="*/ 67444 w 132851"/>
                    <a:gd name="connsiteY11" fmla="*/ 78622 h 189362"/>
                    <a:gd name="connsiteX12" fmla="*/ 28199 w 132851"/>
                    <a:gd name="connsiteY12" fmla="*/ 39311 h 189362"/>
                    <a:gd name="connsiteX13" fmla="*/ 67444 w 132851"/>
                    <a:gd name="connsiteY13" fmla="*/ 0 h 18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2851" h="189362">
                      <a:moveTo>
                        <a:pt x="40773" y="87878"/>
                      </a:moveTo>
                      <a:cubicBezTo>
                        <a:pt x="45702" y="87878"/>
                        <a:pt x="60794" y="117731"/>
                        <a:pt x="64793" y="117731"/>
                      </a:cubicBezTo>
                      <a:lnTo>
                        <a:pt x="67875" y="117731"/>
                      </a:lnTo>
                      <a:cubicBezTo>
                        <a:pt x="72193" y="117731"/>
                        <a:pt x="87272" y="87878"/>
                        <a:pt x="91895" y="87878"/>
                      </a:cubicBezTo>
                      <a:cubicBezTo>
                        <a:pt x="96824" y="87878"/>
                        <a:pt x="109750" y="99570"/>
                        <a:pt x="125467" y="126344"/>
                      </a:cubicBezTo>
                      <a:cubicBezTo>
                        <a:pt x="132853" y="138659"/>
                        <a:pt x="136547" y="165134"/>
                        <a:pt x="127619" y="182360"/>
                      </a:cubicBezTo>
                      <a:cubicBezTo>
                        <a:pt x="107598" y="191696"/>
                        <a:pt x="25388" y="191696"/>
                        <a:pt x="5367" y="182360"/>
                      </a:cubicBezTo>
                      <a:cubicBezTo>
                        <a:pt x="-3879" y="165134"/>
                        <a:pt x="133" y="138659"/>
                        <a:pt x="7520" y="126344"/>
                      </a:cubicBezTo>
                      <a:cubicBezTo>
                        <a:pt x="23223" y="99570"/>
                        <a:pt x="36163" y="87878"/>
                        <a:pt x="40773" y="87878"/>
                      </a:cubicBezTo>
                      <a:close/>
                      <a:moveTo>
                        <a:pt x="67444" y="0"/>
                      </a:moveTo>
                      <a:cubicBezTo>
                        <a:pt x="89118" y="0"/>
                        <a:pt x="106689" y="17600"/>
                        <a:pt x="106689" y="39311"/>
                      </a:cubicBezTo>
                      <a:cubicBezTo>
                        <a:pt x="106689" y="61022"/>
                        <a:pt x="89118" y="78622"/>
                        <a:pt x="67444" y="78622"/>
                      </a:cubicBezTo>
                      <a:cubicBezTo>
                        <a:pt x="45770" y="78622"/>
                        <a:pt x="28199" y="61022"/>
                        <a:pt x="28199" y="39311"/>
                      </a:cubicBezTo>
                      <a:cubicBezTo>
                        <a:pt x="28199" y="17600"/>
                        <a:pt x="45770" y="0"/>
                        <a:pt x="67444" y="0"/>
                      </a:cubicBezTo>
                      <a:close/>
                    </a:path>
                  </a:pathLst>
                </a:custGeom>
                <a:solidFill>
                  <a:schemeClr val="bg1"/>
                </a:solidFill>
                <a:ln w="9525" cap="flat" cmpd="sng" algn="ctr">
                  <a:noFill/>
                  <a:prstDash val="solid"/>
                  <a:headEnd type="none" w="med" len="med"/>
                  <a:tailEnd type="none" w="med" len="med"/>
                </a:ln>
                <a:effectLst/>
              </p:spPr>
              <p:txBody>
                <a:bodyPr vert="horz" wrap="square" lIns="121898" tIns="60949" rIns="121898" bIns="60949" numCol="1" rtlCol="0" anchor="ctr"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1218594" rtl="0" eaLnBrk="1" fontAlgn="base" latinLnBrk="0" hangingPunct="1">
                    <a:lnSpc>
                      <a:spcPct val="100000"/>
                    </a:lnSpc>
                    <a:spcBef>
                      <a:spcPct val="0"/>
                    </a:spcBef>
                    <a:spcAft>
                      <a:spcPct val="0"/>
                    </a:spcAft>
                    <a:buClrTx/>
                    <a:buSzTx/>
                    <a:buFontTx/>
                    <a:buNone/>
                    <a:tabLst/>
                    <a:defRPr/>
                  </a:pPr>
                  <a:endPar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a:ea typeface="+mn-ea"/>
                    <a:cs typeface="+mn-cs"/>
                  </a:endParaRPr>
                </a:p>
              </p:txBody>
            </p:sp>
          </p:grpSp>
          <p:sp>
            <p:nvSpPr>
              <p:cNvPr id="465" name="Rectangle 464"/>
              <p:cNvSpPr/>
              <p:nvPr/>
            </p:nvSpPr>
            <p:spPr bwMode="auto">
              <a:xfrm>
                <a:off x="637748" y="2014426"/>
                <a:ext cx="2014460" cy="1478049"/>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marL="0" marR="0" lvl="0" indent="0" algn="ctr" defTabSz="1243088"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466" name="Rectangle: Rounded Corners 184"/>
              <p:cNvSpPr/>
              <p:nvPr/>
            </p:nvSpPr>
            <p:spPr bwMode="auto">
              <a:xfrm>
                <a:off x="1428529" y="1804030"/>
                <a:ext cx="438603" cy="71460"/>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marL="0" marR="0" lvl="0" indent="0" algn="ctr" defTabSz="1243088"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467" name="Rectangle 466"/>
              <p:cNvSpPr/>
              <p:nvPr/>
            </p:nvSpPr>
            <p:spPr bwMode="auto">
              <a:xfrm>
                <a:off x="637362" y="2135199"/>
                <a:ext cx="2012788" cy="201451"/>
              </a:xfrm>
              <a:prstGeom prst="rect">
                <a:avLst/>
              </a:prstGeom>
              <a:solidFill>
                <a:srgbClr val="4ABF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marL="0" marR="0" lvl="0" indent="0" algn="ctr" defTabSz="1243088"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468" name="Rectangle 467"/>
              <p:cNvSpPr/>
              <p:nvPr/>
            </p:nvSpPr>
            <p:spPr bwMode="auto">
              <a:xfrm>
                <a:off x="637362" y="2004020"/>
                <a:ext cx="2012788" cy="143629"/>
              </a:xfrm>
              <a:prstGeom prst="rect">
                <a:avLst/>
              </a:prstGeom>
              <a:solidFill>
                <a:srgbClr val="12A7F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marL="0" marR="0" lvl="0" indent="0" algn="ctr" defTabSz="1243088"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469" name="TextBox 468"/>
              <p:cNvSpPr txBox="1"/>
              <p:nvPr/>
            </p:nvSpPr>
            <p:spPr>
              <a:xfrm>
                <a:off x="1301858" y="2050422"/>
                <a:ext cx="529788" cy="69199"/>
              </a:xfrm>
              <a:prstGeom prst="rect">
                <a:avLst/>
              </a:prstGeom>
              <a:noFill/>
            </p:spPr>
            <p:txBody>
              <a:bodyPr wrap="none" lIns="0" tIns="0" rIns="0" bIns="0" rtlCol="0">
                <a:spAutoFit/>
              </a:bodyPr>
              <a:lstStyle/>
              <a:p>
                <a:pPr marL="0" marR="0" lvl="0" indent="0" defTabSz="1218996" eaLnBrk="1" fontAlgn="auto" latinLnBrk="0" hangingPunct="1">
                  <a:lnSpc>
                    <a:spcPct val="90000"/>
                  </a:lnSpc>
                  <a:spcBef>
                    <a:spcPts val="0"/>
                  </a:spcBef>
                  <a:spcAft>
                    <a:spcPts val="800"/>
                  </a:spcAft>
                  <a:buClrTx/>
                  <a:buSzTx/>
                  <a:buFontTx/>
                  <a:buNone/>
                  <a:tabLst/>
                  <a:defRPr/>
                </a:pPr>
                <a:r>
                  <a:rPr kumimoji="0" lang="en-US" sz="490" b="1" i="0" u="none" strike="noStrike" kern="0" cap="none" spc="0" normalizeH="0" baseline="0" noProof="0" dirty="0">
                    <a:ln>
                      <a:noFill/>
                    </a:ln>
                    <a:solidFill>
                      <a:srgbClr val="FFFFFF"/>
                    </a:solidFill>
                    <a:effectLst/>
                    <a:uLnTx/>
                    <a:uFillTx/>
                    <a:latin typeface="Segoe UI"/>
                  </a:rPr>
                  <a:t>Litware Insurance</a:t>
                </a:r>
              </a:p>
            </p:txBody>
          </p:sp>
          <p:sp>
            <p:nvSpPr>
              <p:cNvPr id="470" name="Freeform: Shape 865"/>
              <p:cNvSpPr>
                <a:spLocks/>
              </p:cNvSpPr>
              <p:nvPr/>
            </p:nvSpPr>
            <p:spPr bwMode="auto">
              <a:xfrm>
                <a:off x="1575448" y="2180900"/>
                <a:ext cx="155565" cy="126679"/>
              </a:xfrm>
              <a:custGeom>
                <a:avLst/>
                <a:gdLst>
                  <a:gd name="connsiteX0" fmla="*/ 701676 w 1196976"/>
                  <a:gd name="connsiteY0" fmla="*/ 582613 h 974725"/>
                  <a:gd name="connsiteX1" fmla="*/ 701676 w 1196976"/>
                  <a:gd name="connsiteY1" fmla="*/ 622012 h 974725"/>
                  <a:gd name="connsiteX2" fmla="*/ 703615 w 1196976"/>
                  <a:gd name="connsiteY2" fmla="*/ 623888 h 974725"/>
                  <a:gd name="connsiteX3" fmla="*/ 885826 w 1196976"/>
                  <a:gd name="connsiteY3" fmla="*/ 623888 h 974725"/>
                  <a:gd name="connsiteX4" fmla="*/ 885826 w 1196976"/>
                  <a:gd name="connsiteY4" fmla="*/ 622012 h 974725"/>
                  <a:gd name="connsiteX5" fmla="*/ 885826 w 1196976"/>
                  <a:gd name="connsiteY5" fmla="*/ 582613 h 974725"/>
                  <a:gd name="connsiteX6" fmla="*/ 703615 w 1196976"/>
                  <a:gd name="connsiteY6" fmla="*/ 582613 h 974725"/>
                  <a:gd name="connsiteX7" fmla="*/ 701676 w 1196976"/>
                  <a:gd name="connsiteY7" fmla="*/ 582613 h 974725"/>
                  <a:gd name="connsiteX8" fmla="*/ 385969 w 1196976"/>
                  <a:gd name="connsiteY8" fmla="*/ 427491 h 974725"/>
                  <a:gd name="connsiteX9" fmla="*/ 408077 w 1196976"/>
                  <a:gd name="connsiteY9" fmla="*/ 433537 h 974725"/>
                  <a:gd name="connsiteX10" fmla="*/ 410020 w 1196976"/>
                  <a:gd name="connsiteY10" fmla="*/ 435472 h 974725"/>
                  <a:gd name="connsiteX11" fmla="*/ 719049 w 1196976"/>
                  <a:gd name="connsiteY11" fmla="*/ 435472 h 974725"/>
                  <a:gd name="connsiteX12" fmla="*/ 761807 w 1196976"/>
                  <a:gd name="connsiteY12" fmla="*/ 439341 h 974725"/>
                  <a:gd name="connsiteX13" fmla="*/ 757920 w 1196976"/>
                  <a:gd name="connsiteY13" fmla="*/ 479971 h 974725"/>
                  <a:gd name="connsiteX14" fmla="*/ 565506 w 1196976"/>
                  <a:gd name="connsiteY14" fmla="*/ 547688 h 974725"/>
                  <a:gd name="connsiteX15" fmla="*/ 371149 w 1196976"/>
                  <a:gd name="connsiteY15" fmla="*/ 479971 h 974725"/>
                  <a:gd name="connsiteX16" fmla="*/ 369205 w 1196976"/>
                  <a:gd name="connsiteY16" fmla="*/ 478037 h 974725"/>
                  <a:gd name="connsiteX17" fmla="*/ 365318 w 1196976"/>
                  <a:gd name="connsiteY17" fmla="*/ 437406 h 974725"/>
                  <a:gd name="connsiteX18" fmla="*/ 385969 w 1196976"/>
                  <a:gd name="connsiteY18" fmla="*/ 427491 h 974725"/>
                  <a:gd name="connsiteX19" fmla="*/ 1052514 w 1196976"/>
                  <a:gd name="connsiteY19" fmla="*/ 209550 h 974725"/>
                  <a:gd name="connsiteX20" fmla="*/ 1052514 w 1196976"/>
                  <a:gd name="connsiteY20" fmla="*/ 393353 h 974725"/>
                  <a:gd name="connsiteX21" fmla="*/ 1052514 w 1196976"/>
                  <a:gd name="connsiteY21" fmla="*/ 395288 h 974725"/>
                  <a:gd name="connsiteX22" fmla="*/ 1138239 w 1196976"/>
                  <a:gd name="connsiteY22" fmla="*/ 395288 h 974725"/>
                  <a:gd name="connsiteX23" fmla="*/ 1138239 w 1196976"/>
                  <a:gd name="connsiteY23" fmla="*/ 393353 h 974725"/>
                  <a:gd name="connsiteX24" fmla="*/ 1138239 w 1196976"/>
                  <a:gd name="connsiteY24" fmla="*/ 209550 h 974725"/>
                  <a:gd name="connsiteX25" fmla="*/ 786607 w 1196976"/>
                  <a:gd name="connsiteY25" fmla="*/ 177800 h 974725"/>
                  <a:gd name="connsiteX26" fmla="*/ 889196 w 1196976"/>
                  <a:gd name="connsiteY26" fmla="*/ 253471 h 974725"/>
                  <a:gd name="connsiteX27" fmla="*/ 891131 w 1196976"/>
                  <a:gd name="connsiteY27" fmla="*/ 255412 h 974725"/>
                  <a:gd name="connsiteX28" fmla="*/ 877582 w 1196976"/>
                  <a:gd name="connsiteY28" fmla="*/ 296158 h 974725"/>
                  <a:gd name="connsiteX29" fmla="*/ 864032 w 1196976"/>
                  <a:gd name="connsiteY29" fmla="*/ 298098 h 974725"/>
                  <a:gd name="connsiteX30" fmla="*/ 838869 w 1196976"/>
                  <a:gd name="connsiteY30" fmla="*/ 282576 h 974725"/>
                  <a:gd name="connsiteX31" fmla="*/ 836933 w 1196976"/>
                  <a:gd name="connsiteY31" fmla="*/ 280635 h 974725"/>
                  <a:gd name="connsiteX32" fmla="*/ 786607 w 1196976"/>
                  <a:gd name="connsiteY32" fmla="*/ 236009 h 974725"/>
                  <a:gd name="connsiteX33" fmla="*/ 736280 w 1196976"/>
                  <a:gd name="connsiteY33" fmla="*/ 280635 h 974725"/>
                  <a:gd name="connsiteX34" fmla="*/ 695632 w 1196976"/>
                  <a:gd name="connsiteY34" fmla="*/ 294217 h 974725"/>
                  <a:gd name="connsiteX35" fmla="*/ 684018 w 1196976"/>
                  <a:gd name="connsiteY35" fmla="*/ 253471 h 974725"/>
                  <a:gd name="connsiteX36" fmla="*/ 786607 w 1196976"/>
                  <a:gd name="connsiteY36" fmla="*/ 177800 h 974725"/>
                  <a:gd name="connsiteX37" fmla="*/ 340520 w 1196976"/>
                  <a:gd name="connsiteY37" fmla="*/ 177800 h 974725"/>
                  <a:gd name="connsiteX38" fmla="*/ 443109 w 1196976"/>
                  <a:gd name="connsiteY38" fmla="*/ 253471 h 974725"/>
                  <a:gd name="connsiteX39" fmla="*/ 443109 w 1196976"/>
                  <a:gd name="connsiteY39" fmla="*/ 255412 h 974725"/>
                  <a:gd name="connsiteX40" fmla="*/ 431495 w 1196976"/>
                  <a:gd name="connsiteY40" fmla="*/ 296158 h 974725"/>
                  <a:gd name="connsiteX41" fmla="*/ 417945 w 1196976"/>
                  <a:gd name="connsiteY41" fmla="*/ 298098 h 974725"/>
                  <a:gd name="connsiteX42" fmla="*/ 390846 w 1196976"/>
                  <a:gd name="connsiteY42" fmla="*/ 282576 h 974725"/>
                  <a:gd name="connsiteX43" fmla="*/ 390846 w 1196976"/>
                  <a:gd name="connsiteY43" fmla="*/ 280635 h 974725"/>
                  <a:gd name="connsiteX44" fmla="*/ 340520 w 1196976"/>
                  <a:gd name="connsiteY44" fmla="*/ 236009 h 974725"/>
                  <a:gd name="connsiteX45" fmla="*/ 288257 w 1196976"/>
                  <a:gd name="connsiteY45" fmla="*/ 280635 h 974725"/>
                  <a:gd name="connsiteX46" fmla="*/ 249545 w 1196976"/>
                  <a:gd name="connsiteY46" fmla="*/ 294217 h 974725"/>
                  <a:gd name="connsiteX47" fmla="*/ 235995 w 1196976"/>
                  <a:gd name="connsiteY47" fmla="*/ 253471 h 974725"/>
                  <a:gd name="connsiteX48" fmla="*/ 340520 w 1196976"/>
                  <a:gd name="connsiteY48" fmla="*/ 177800 h 974725"/>
                  <a:gd name="connsiteX49" fmla="*/ 118543 w 1196976"/>
                  <a:gd name="connsiteY49" fmla="*/ 58019 h 974725"/>
                  <a:gd name="connsiteX50" fmla="*/ 58300 w 1196976"/>
                  <a:gd name="connsiteY50" fmla="*/ 117973 h 974725"/>
                  <a:gd name="connsiteX51" fmla="*/ 58300 w 1196976"/>
                  <a:gd name="connsiteY51" fmla="*/ 636279 h 974725"/>
                  <a:gd name="connsiteX52" fmla="*/ 118543 w 1196976"/>
                  <a:gd name="connsiteY52" fmla="*/ 696232 h 974725"/>
                  <a:gd name="connsiteX53" fmla="*/ 149636 w 1196976"/>
                  <a:gd name="connsiteY53" fmla="*/ 696232 h 974725"/>
                  <a:gd name="connsiteX54" fmla="*/ 174899 w 1196976"/>
                  <a:gd name="connsiteY54" fmla="*/ 707836 h 974725"/>
                  <a:gd name="connsiteX55" fmla="*/ 178785 w 1196976"/>
                  <a:gd name="connsiteY55" fmla="*/ 734912 h 974725"/>
                  <a:gd name="connsiteX56" fmla="*/ 126316 w 1196976"/>
                  <a:gd name="connsiteY56" fmla="*/ 874158 h 974725"/>
                  <a:gd name="connsiteX57" fmla="*/ 390607 w 1196976"/>
                  <a:gd name="connsiteY57" fmla="*/ 700100 h 974725"/>
                  <a:gd name="connsiteX58" fmla="*/ 406154 w 1196976"/>
                  <a:gd name="connsiteY58" fmla="*/ 696232 h 974725"/>
                  <a:gd name="connsiteX59" fmla="*/ 1008583 w 1196976"/>
                  <a:gd name="connsiteY59" fmla="*/ 696232 h 974725"/>
                  <a:gd name="connsiteX60" fmla="*/ 1068826 w 1196976"/>
                  <a:gd name="connsiteY60" fmla="*/ 636279 h 974725"/>
                  <a:gd name="connsiteX61" fmla="*/ 1068826 w 1196976"/>
                  <a:gd name="connsiteY61" fmla="*/ 567336 h 974725"/>
                  <a:gd name="connsiteX62" fmla="*/ 1068826 w 1196976"/>
                  <a:gd name="connsiteY62" fmla="*/ 556942 h 974725"/>
                  <a:gd name="connsiteX63" fmla="*/ 1012708 w 1196976"/>
                  <a:gd name="connsiteY63" fmla="*/ 605759 h 974725"/>
                  <a:gd name="connsiteX64" fmla="*/ 969247 w 1196976"/>
                  <a:gd name="connsiteY64" fmla="*/ 623493 h 974725"/>
                  <a:gd name="connsiteX65" fmla="*/ 943608 w 1196976"/>
                  <a:gd name="connsiteY65" fmla="*/ 627579 h 974725"/>
                  <a:gd name="connsiteX66" fmla="*/ 940094 w 1196976"/>
                  <a:gd name="connsiteY66" fmla="*/ 645872 h 974725"/>
                  <a:gd name="connsiteX67" fmla="*/ 886184 w 1196976"/>
                  <a:gd name="connsiteY67" fmla="*/ 682625 h 974725"/>
                  <a:gd name="connsiteX68" fmla="*/ 703263 w 1196976"/>
                  <a:gd name="connsiteY68" fmla="*/ 682625 h 974725"/>
                  <a:gd name="connsiteX69" fmla="*/ 642938 w 1196976"/>
                  <a:gd name="connsiteY69" fmla="*/ 622610 h 974725"/>
                  <a:gd name="connsiteX70" fmla="*/ 642938 w 1196976"/>
                  <a:gd name="connsiteY70" fmla="*/ 581954 h 974725"/>
                  <a:gd name="connsiteX71" fmla="*/ 703263 w 1196976"/>
                  <a:gd name="connsiteY71" fmla="*/ 523875 h 974725"/>
                  <a:gd name="connsiteX72" fmla="*/ 886184 w 1196976"/>
                  <a:gd name="connsiteY72" fmla="*/ 523875 h 974725"/>
                  <a:gd name="connsiteX73" fmla="*/ 940094 w 1196976"/>
                  <a:gd name="connsiteY73" fmla="*/ 559812 h 974725"/>
                  <a:gd name="connsiteX74" fmla="*/ 941961 w 1196976"/>
                  <a:gd name="connsiteY74" fmla="*/ 569064 h 974725"/>
                  <a:gd name="connsiteX75" fmla="*/ 960646 w 1196976"/>
                  <a:gd name="connsiteY75" fmla="*/ 565759 h 974725"/>
                  <a:gd name="connsiteX76" fmla="*/ 1041989 w 1196976"/>
                  <a:gd name="connsiteY76" fmla="*/ 496504 h 974725"/>
                  <a:gd name="connsiteX77" fmla="*/ 1059306 w 1196976"/>
                  <a:gd name="connsiteY77" fmla="*/ 452438 h 974725"/>
                  <a:gd name="connsiteX78" fmla="*/ 1054854 w 1196976"/>
                  <a:gd name="connsiteY78" fmla="*/ 452438 h 974725"/>
                  <a:gd name="connsiteX79" fmla="*/ 1053521 w 1196976"/>
                  <a:gd name="connsiteY79" fmla="*/ 452438 h 974725"/>
                  <a:gd name="connsiteX80" fmla="*/ 995363 w 1196976"/>
                  <a:gd name="connsiteY80" fmla="*/ 392500 h 974725"/>
                  <a:gd name="connsiteX81" fmla="*/ 995363 w 1196976"/>
                  <a:gd name="connsiteY81" fmla="*/ 208818 h 974725"/>
                  <a:gd name="connsiteX82" fmla="*/ 1053521 w 1196976"/>
                  <a:gd name="connsiteY82" fmla="*/ 150813 h 974725"/>
                  <a:gd name="connsiteX83" fmla="*/ 1068826 w 1196976"/>
                  <a:gd name="connsiteY83" fmla="*/ 150813 h 974725"/>
                  <a:gd name="connsiteX84" fmla="*/ 1068826 w 1196976"/>
                  <a:gd name="connsiteY84" fmla="*/ 142450 h 974725"/>
                  <a:gd name="connsiteX85" fmla="*/ 1068826 w 1196976"/>
                  <a:gd name="connsiteY85" fmla="*/ 117973 h 974725"/>
                  <a:gd name="connsiteX86" fmla="*/ 1008583 w 1196976"/>
                  <a:gd name="connsiteY86" fmla="*/ 58019 h 974725"/>
                  <a:gd name="connsiteX87" fmla="*/ 118543 w 1196976"/>
                  <a:gd name="connsiteY87" fmla="*/ 58019 h 974725"/>
                  <a:gd name="connsiteX88" fmla="*/ 118543 w 1196976"/>
                  <a:gd name="connsiteY88" fmla="*/ 0 h 974725"/>
                  <a:gd name="connsiteX89" fmla="*/ 1008583 w 1196976"/>
                  <a:gd name="connsiteY89" fmla="*/ 0 h 974725"/>
                  <a:gd name="connsiteX90" fmla="*/ 1127125 w 1196976"/>
                  <a:gd name="connsiteY90" fmla="*/ 117973 h 974725"/>
                  <a:gd name="connsiteX91" fmla="*/ 1127125 w 1196976"/>
                  <a:gd name="connsiteY91" fmla="*/ 150813 h 974725"/>
                  <a:gd name="connsiteX92" fmla="*/ 1128156 w 1196976"/>
                  <a:gd name="connsiteY92" fmla="*/ 150813 h 974725"/>
                  <a:gd name="connsiteX93" fmla="*/ 1138819 w 1196976"/>
                  <a:gd name="connsiteY93" fmla="*/ 150813 h 974725"/>
                  <a:gd name="connsiteX94" fmla="*/ 1196976 w 1196976"/>
                  <a:gd name="connsiteY94" fmla="*/ 208818 h 974725"/>
                  <a:gd name="connsiteX95" fmla="*/ 1196976 w 1196976"/>
                  <a:gd name="connsiteY95" fmla="*/ 392500 h 974725"/>
                  <a:gd name="connsiteX96" fmla="*/ 1138819 w 1196976"/>
                  <a:gd name="connsiteY96" fmla="*/ 452438 h 974725"/>
                  <a:gd name="connsiteX97" fmla="*/ 1127125 w 1196976"/>
                  <a:gd name="connsiteY97" fmla="*/ 452438 h 974725"/>
                  <a:gd name="connsiteX98" fmla="*/ 1127125 w 1196976"/>
                  <a:gd name="connsiteY98" fmla="*/ 496353 h 974725"/>
                  <a:gd name="connsiteX99" fmla="*/ 1127125 w 1196976"/>
                  <a:gd name="connsiteY99" fmla="*/ 636279 h 974725"/>
                  <a:gd name="connsiteX100" fmla="*/ 1008583 w 1196976"/>
                  <a:gd name="connsiteY100" fmla="*/ 754252 h 974725"/>
                  <a:gd name="connsiteX101" fmla="*/ 415870 w 1196976"/>
                  <a:gd name="connsiteY101" fmla="*/ 754252 h 974725"/>
                  <a:gd name="connsiteX102" fmla="*/ 85506 w 1196976"/>
                  <a:gd name="connsiteY102" fmla="*/ 970857 h 974725"/>
                  <a:gd name="connsiteX103" fmla="*/ 68016 w 1196976"/>
                  <a:gd name="connsiteY103" fmla="*/ 974725 h 974725"/>
                  <a:gd name="connsiteX104" fmla="*/ 50526 w 1196976"/>
                  <a:gd name="connsiteY104" fmla="*/ 968923 h 974725"/>
                  <a:gd name="connsiteX105" fmla="*/ 40810 w 1196976"/>
                  <a:gd name="connsiteY105" fmla="*/ 936046 h 974725"/>
                  <a:gd name="connsiteX106" fmla="*/ 108826 w 1196976"/>
                  <a:gd name="connsiteY106" fmla="*/ 754252 h 974725"/>
                  <a:gd name="connsiteX107" fmla="*/ 0 w 1196976"/>
                  <a:gd name="connsiteY107" fmla="*/ 636279 h 974725"/>
                  <a:gd name="connsiteX108" fmla="*/ 0 w 1196976"/>
                  <a:gd name="connsiteY108" fmla="*/ 117973 h 974725"/>
                  <a:gd name="connsiteX109" fmla="*/ 118543 w 1196976"/>
                  <a:gd name="connsiteY109" fmla="*/ 0 h 97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1196976" h="974725">
                    <a:moveTo>
                      <a:pt x="701676" y="582613"/>
                    </a:moveTo>
                    <a:cubicBezTo>
                      <a:pt x="701676" y="622012"/>
                      <a:pt x="701676" y="622012"/>
                      <a:pt x="701676" y="622012"/>
                    </a:cubicBezTo>
                    <a:cubicBezTo>
                      <a:pt x="701676" y="623888"/>
                      <a:pt x="703615" y="623888"/>
                      <a:pt x="703615" y="623888"/>
                    </a:cubicBezTo>
                    <a:cubicBezTo>
                      <a:pt x="885826" y="623888"/>
                      <a:pt x="885826" y="623888"/>
                      <a:pt x="885826" y="623888"/>
                    </a:cubicBezTo>
                    <a:cubicBezTo>
                      <a:pt x="885826" y="623888"/>
                      <a:pt x="885826" y="623888"/>
                      <a:pt x="885826" y="622012"/>
                    </a:cubicBezTo>
                    <a:cubicBezTo>
                      <a:pt x="885826" y="582613"/>
                      <a:pt x="885826" y="582613"/>
                      <a:pt x="885826" y="582613"/>
                    </a:cubicBezTo>
                    <a:lnTo>
                      <a:pt x="703615" y="582613"/>
                    </a:lnTo>
                    <a:cubicBezTo>
                      <a:pt x="703615" y="582613"/>
                      <a:pt x="701676" y="582613"/>
                      <a:pt x="701676" y="582613"/>
                    </a:cubicBezTo>
                    <a:close/>
                    <a:moveTo>
                      <a:pt x="385969" y="427491"/>
                    </a:moveTo>
                    <a:cubicBezTo>
                      <a:pt x="393500" y="426765"/>
                      <a:pt x="401274" y="428700"/>
                      <a:pt x="408077" y="433537"/>
                    </a:cubicBezTo>
                    <a:cubicBezTo>
                      <a:pt x="410020" y="435472"/>
                      <a:pt x="410020" y="435472"/>
                      <a:pt x="410020" y="435472"/>
                    </a:cubicBezTo>
                    <a:cubicBezTo>
                      <a:pt x="495538" y="508993"/>
                      <a:pt x="633531" y="508993"/>
                      <a:pt x="719049" y="435472"/>
                    </a:cubicBezTo>
                    <a:cubicBezTo>
                      <a:pt x="732654" y="425798"/>
                      <a:pt x="750146" y="427733"/>
                      <a:pt x="761807" y="439341"/>
                    </a:cubicBezTo>
                    <a:cubicBezTo>
                      <a:pt x="771525" y="450950"/>
                      <a:pt x="769582" y="470298"/>
                      <a:pt x="757920" y="479971"/>
                    </a:cubicBezTo>
                    <a:cubicBezTo>
                      <a:pt x="705444" y="524471"/>
                      <a:pt x="635475" y="547688"/>
                      <a:pt x="565506" y="547688"/>
                    </a:cubicBezTo>
                    <a:cubicBezTo>
                      <a:pt x="495538" y="547688"/>
                      <a:pt x="425569" y="524471"/>
                      <a:pt x="371149" y="479971"/>
                    </a:cubicBezTo>
                    <a:cubicBezTo>
                      <a:pt x="369205" y="478037"/>
                      <a:pt x="369205" y="478037"/>
                      <a:pt x="369205" y="478037"/>
                    </a:cubicBezTo>
                    <a:cubicBezTo>
                      <a:pt x="357544" y="468363"/>
                      <a:pt x="355600" y="449015"/>
                      <a:pt x="365318" y="437406"/>
                    </a:cubicBezTo>
                    <a:cubicBezTo>
                      <a:pt x="371149" y="431602"/>
                      <a:pt x="378437" y="428216"/>
                      <a:pt x="385969" y="427491"/>
                    </a:cubicBezTo>
                    <a:close/>
                    <a:moveTo>
                      <a:pt x="1052514" y="209550"/>
                    </a:moveTo>
                    <a:cubicBezTo>
                      <a:pt x="1052514" y="393353"/>
                      <a:pt x="1052514" y="393353"/>
                      <a:pt x="1052514" y="393353"/>
                    </a:cubicBezTo>
                    <a:cubicBezTo>
                      <a:pt x="1052514" y="395288"/>
                      <a:pt x="1052514" y="395288"/>
                      <a:pt x="1052514" y="395288"/>
                    </a:cubicBezTo>
                    <a:cubicBezTo>
                      <a:pt x="1138239" y="395288"/>
                      <a:pt x="1138239" y="395288"/>
                      <a:pt x="1138239" y="395288"/>
                    </a:cubicBezTo>
                    <a:cubicBezTo>
                      <a:pt x="1138239" y="395288"/>
                      <a:pt x="1138239" y="395288"/>
                      <a:pt x="1138239" y="393353"/>
                    </a:cubicBezTo>
                    <a:cubicBezTo>
                      <a:pt x="1138239" y="209550"/>
                      <a:pt x="1138239" y="209550"/>
                      <a:pt x="1138239" y="209550"/>
                    </a:cubicBezTo>
                    <a:close/>
                    <a:moveTo>
                      <a:pt x="786607" y="177800"/>
                    </a:moveTo>
                    <a:cubicBezTo>
                      <a:pt x="827255" y="177800"/>
                      <a:pt x="864032" y="204964"/>
                      <a:pt x="889196" y="253471"/>
                    </a:cubicBezTo>
                    <a:cubicBezTo>
                      <a:pt x="891131" y="255412"/>
                      <a:pt x="891131" y="255412"/>
                      <a:pt x="891131" y="255412"/>
                    </a:cubicBezTo>
                    <a:cubicBezTo>
                      <a:pt x="896938" y="270934"/>
                      <a:pt x="893067" y="288396"/>
                      <a:pt x="877582" y="296158"/>
                    </a:cubicBezTo>
                    <a:cubicBezTo>
                      <a:pt x="873711" y="298098"/>
                      <a:pt x="869839" y="298098"/>
                      <a:pt x="864032" y="298098"/>
                    </a:cubicBezTo>
                    <a:cubicBezTo>
                      <a:pt x="854354" y="298098"/>
                      <a:pt x="844676" y="292277"/>
                      <a:pt x="838869" y="282576"/>
                    </a:cubicBezTo>
                    <a:cubicBezTo>
                      <a:pt x="836933" y="280635"/>
                      <a:pt x="836933" y="280635"/>
                      <a:pt x="836933" y="280635"/>
                    </a:cubicBezTo>
                    <a:cubicBezTo>
                      <a:pt x="823384" y="251531"/>
                      <a:pt x="804028" y="236009"/>
                      <a:pt x="786607" y="236009"/>
                    </a:cubicBezTo>
                    <a:cubicBezTo>
                      <a:pt x="769186" y="236009"/>
                      <a:pt x="749830" y="251531"/>
                      <a:pt x="736280" y="280635"/>
                    </a:cubicBezTo>
                    <a:cubicBezTo>
                      <a:pt x="728538" y="296158"/>
                      <a:pt x="711117" y="300038"/>
                      <a:pt x="695632" y="294217"/>
                    </a:cubicBezTo>
                    <a:cubicBezTo>
                      <a:pt x="682082" y="286456"/>
                      <a:pt x="676275" y="268994"/>
                      <a:pt x="684018" y="253471"/>
                    </a:cubicBezTo>
                    <a:cubicBezTo>
                      <a:pt x="709181" y="204964"/>
                      <a:pt x="745958" y="177800"/>
                      <a:pt x="786607" y="177800"/>
                    </a:cubicBezTo>
                    <a:close/>
                    <a:moveTo>
                      <a:pt x="340520" y="177800"/>
                    </a:moveTo>
                    <a:cubicBezTo>
                      <a:pt x="379233" y="177800"/>
                      <a:pt x="416010" y="204964"/>
                      <a:pt x="443109" y="253471"/>
                    </a:cubicBezTo>
                    <a:cubicBezTo>
                      <a:pt x="443109" y="255412"/>
                      <a:pt x="443109" y="255412"/>
                      <a:pt x="443109" y="255412"/>
                    </a:cubicBezTo>
                    <a:cubicBezTo>
                      <a:pt x="450851" y="270934"/>
                      <a:pt x="445044" y="288396"/>
                      <a:pt x="431495" y="296158"/>
                    </a:cubicBezTo>
                    <a:cubicBezTo>
                      <a:pt x="425688" y="298098"/>
                      <a:pt x="421817" y="298098"/>
                      <a:pt x="417945" y="298098"/>
                    </a:cubicBezTo>
                    <a:cubicBezTo>
                      <a:pt x="406332" y="298098"/>
                      <a:pt x="396653" y="292277"/>
                      <a:pt x="390846" y="282576"/>
                    </a:cubicBezTo>
                    <a:cubicBezTo>
                      <a:pt x="390846" y="280635"/>
                      <a:pt x="390846" y="280635"/>
                      <a:pt x="390846" y="280635"/>
                    </a:cubicBezTo>
                    <a:cubicBezTo>
                      <a:pt x="375361" y="251531"/>
                      <a:pt x="357941" y="236009"/>
                      <a:pt x="340520" y="236009"/>
                    </a:cubicBezTo>
                    <a:cubicBezTo>
                      <a:pt x="321163" y="236009"/>
                      <a:pt x="303743" y="251531"/>
                      <a:pt x="288257" y="280635"/>
                    </a:cubicBezTo>
                    <a:cubicBezTo>
                      <a:pt x="280515" y="296158"/>
                      <a:pt x="263094" y="300038"/>
                      <a:pt x="249545" y="294217"/>
                    </a:cubicBezTo>
                    <a:cubicBezTo>
                      <a:pt x="234060" y="286456"/>
                      <a:pt x="230188" y="268994"/>
                      <a:pt x="235995" y="253471"/>
                    </a:cubicBezTo>
                    <a:cubicBezTo>
                      <a:pt x="263094" y="204964"/>
                      <a:pt x="299871" y="177800"/>
                      <a:pt x="340520" y="177800"/>
                    </a:cubicBezTo>
                    <a:close/>
                    <a:moveTo>
                      <a:pt x="118543" y="58019"/>
                    </a:moveTo>
                    <a:cubicBezTo>
                      <a:pt x="85506" y="58019"/>
                      <a:pt x="58300" y="85095"/>
                      <a:pt x="58300" y="117973"/>
                    </a:cubicBezTo>
                    <a:cubicBezTo>
                      <a:pt x="58300" y="636279"/>
                      <a:pt x="58300" y="636279"/>
                      <a:pt x="58300" y="636279"/>
                    </a:cubicBezTo>
                    <a:cubicBezTo>
                      <a:pt x="58300" y="669157"/>
                      <a:pt x="85506" y="696232"/>
                      <a:pt x="118543" y="696232"/>
                    </a:cubicBezTo>
                    <a:cubicBezTo>
                      <a:pt x="149636" y="696232"/>
                      <a:pt x="149636" y="696232"/>
                      <a:pt x="149636" y="696232"/>
                    </a:cubicBezTo>
                    <a:cubicBezTo>
                      <a:pt x="159352" y="696232"/>
                      <a:pt x="169069" y="700100"/>
                      <a:pt x="174899" y="707836"/>
                    </a:cubicBezTo>
                    <a:cubicBezTo>
                      <a:pt x="180729" y="715572"/>
                      <a:pt x="180729" y="727176"/>
                      <a:pt x="178785" y="734912"/>
                    </a:cubicBezTo>
                    <a:cubicBezTo>
                      <a:pt x="126316" y="874158"/>
                      <a:pt x="126316" y="874158"/>
                      <a:pt x="126316" y="874158"/>
                    </a:cubicBezTo>
                    <a:cubicBezTo>
                      <a:pt x="390607" y="700100"/>
                      <a:pt x="390607" y="700100"/>
                      <a:pt x="390607" y="700100"/>
                    </a:cubicBezTo>
                    <a:cubicBezTo>
                      <a:pt x="396437" y="698166"/>
                      <a:pt x="402267" y="696232"/>
                      <a:pt x="406154" y="696232"/>
                    </a:cubicBezTo>
                    <a:cubicBezTo>
                      <a:pt x="1008583" y="696232"/>
                      <a:pt x="1008583" y="696232"/>
                      <a:pt x="1008583" y="696232"/>
                    </a:cubicBezTo>
                    <a:cubicBezTo>
                      <a:pt x="1041619" y="696232"/>
                      <a:pt x="1068826" y="669157"/>
                      <a:pt x="1068826" y="636279"/>
                    </a:cubicBezTo>
                    <a:cubicBezTo>
                      <a:pt x="1068826" y="610170"/>
                      <a:pt x="1068826" y="587325"/>
                      <a:pt x="1068826" y="567336"/>
                    </a:cubicBezTo>
                    <a:lnTo>
                      <a:pt x="1068826" y="556942"/>
                    </a:lnTo>
                    <a:lnTo>
                      <a:pt x="1012708" y="605759"/>
                    </a:lnTo>
                    <a:cubicBezTo>
                      <a:pt x="999619" y="612993"/>
                      <a:pt x="985168" y="619026"/>
                      <a:pt x="969247" y="623493"/>
                    </a:cubicBezTo>
                    <a:lnTo>
                      <a:pt x="943608" y="627579"/>
                    </a:lnTo>
                    <a:lnTo>
                      <a:pt x="940094" y="645872"/>
                    </a:lnTo>
                    <a:cubicBezTo>
                      <a:pt x="931428" y="667379"/>
                      <a:pt x="910995" y="682625"/>
                      <a:pt x="886184" y="682625"/>
                    </a:cubicBezTo>
                    <a:cubicBezTo>
                      <a:pt x="703263" y="682625"/>
                      <a:pt x="703263" y="682625"/>
                      <a:pt x="703263" y="682625"/>
                    </a:cubicBezTo>
                    <a:cubicBezTo>
                      <a:pt x="670182" y="682625"/>
                      <a:pt x="642938" y="655521"/>
                      <a:pt x="642938" y="622610"/>
                    </a:cubicBezTo>
                    <a:cubicBezTo>
                      <a:pt x="642938" y="581954"/>
                      <a:pt x="642938" y="581954"/>
                      <a:pt x="642938" y="581954"/>
                    </a:cubicBezTo>
                    <a:cubicBezTo>
                      <a:pt x="642938" y="550979"/>
                      <a:pt x="670182" y="523875"/>
                      <a:pt x="703263" y="523875"/>
                    </a:cubicBezTo>
                    <a:cubicBezTo>
                      <a:pt x="886184" y="523875"/>
                      <a:pt x="886184" y="523875"/>
                      <a:pt x="886184" y="523875"/>
                    </a:cubicBezTo>
                    <a:cubicBezTo>
                      <a:pt x="910995" y="523875"/>
                      <a:pt x="931428" y="539121"/>
                      <a:pt x="940094" y="559812"/>
                    </a:cubicBezTo>
                    <a:lnTo>
                      <a:pt x="941961" y="569064"/>
                    </a:lnTo>
                    <a:lnTo>
                      <a:pt x="960646" y="565759"/>
                    </a:lnTo>
                    <a:cubicBezTo>
                      <a:pt x="1001033" y="552325"/>
                      <a:pt x="1026300" y="524414"/>
                      <a:pt x="1041989" y="496504"/>
                    </a:cubicBezTo>
                    <a:lnTo>
                      <a:pt x="1059306" y="452438"/>
                    </a:lnTo>
                    <a:lnTo>
                      <a:pt x="1054854" y="452438"/>
                    </a:lnTo>
                    <a:cubicBezTo>
                      <a:pt x="1053521" y="452438"/>
                      <a:pt x="1053521" y="452438"/>
                      <a:pt x="1053521" y="452438"/>
                    </a:cubicBezTo>
                    <a:cubicBezTo>
                      <a:pt x="1020565" y="452438"/>
                      <a:pt x="995363" y="425369"/>
                      <a:pt x="995363" y="392500"/>
                    </a:cubicBezTo>
                    <a:cubicBezTo>
                      <a:pt x="995363" y="208818"/>
                      <a:pt x="995363" y="208818"/>
                      <a:pt x="995363" y="208818"/>
                    </a:cubicBezTo>
                    <a:cubicBezTo>
                      <a:pt x="995363" y="177882"/>
                      <a:pt x="1020565" y="150813"/>
                      <a:pt x="1053521" y="150813"/>
                    </a:cubicBezTo>
                    <a:lnTo>
                      <a:pt x="1068826" y="150813"/>
                    </a:lnTo>
                    <a:lnTo>
                      <a:pt x="1068826" y="142450"/>
                    </a:lnTo>
                    <a:cubicBezTo>
                      <a:pt x="1068826" y="117973"/>
                      <a:pt x="1068826" y="117973"/>
                      <a:pt x="1068826" y="117973"/>
                    </a:cubicBezTo>
                    <a:cubicBezTo>
                      <a:pt x="1068826" y="85095"/>
                      <a:pt x="1041619" y="58019"/>
                      <a:pt x="1008583" y="58019"/>
                    </a:cubicBezTo>
                    <a:cubicBezTo>
                      <a:pt x="118543" y="58019"/>
                      <a:pt x="118543" y="58019"/>
                      <a:pt x="118543" y="58019"/>
                    </a:cubicBezTo>
                    <a:close/>
                    <a:moveTo>
                      <a:pt x="118543" y="0"/>
                    </a:moveTo>
                    <a:cubicBezTo>
                      <a:pt x="1008583" y="0"/>
                      <a:pt x="1008583" y="0"/>
                      <a:pt x="1008583" y="0"/>
                    </a:cubicBezTo>
                    <a:cubicBezTo>
                      <a:pt x="1074656" y="0"/>
                      <a:pt x="1127125" y="52218"/>
                      <a:pt x="1127125" y="117973"/>
                    </a:cubicBezTo>
                    <a:lnTo>
                      <a:pt x="1127125" y="150813"/>
                    </a:lnTo>
                    <a:lnTo>
                      <a:pt x="1128156" y="150813"/>
                    </a:lnTo>
                    <a:cubicBezTo>
                      <a:pt x="1138819" y="150813"/>
                      <a:pt x="1138819" y="150813"/>
                      <a:pt x="1138819" y="150813"/>
                    </a:cubicBezTo>
                    <a:cubicBezTo>
                      <a:pt x="1171775" y="150813"/>
                      <a:pt x="1196976" y="177882"/>
                      <a:pt x="1196976" y="208818"/>
                    </a:cubicBezTo>
                    <a:cubicBezTo>
                      <a:pt x="1196976" y="392500"/>
                      <a:pt x="1196976" y="392500"/>
                      <a:pt x="1196976" y="392500"/>
                    </a:cubicBezTo>
                    <a:cubicBezTo>
                      <a:pt x="1196976" y="425369"/>
                      <a:pt x="1171775" y="452438"/>
                      <a:pt x="1138819" y="452438"/>
                    </a:cubicBezTo>
                    <a:lnTo>
                      <a:pt x="1127125" y="452438"/>
                    </a:lnTo>
                    <a:lnTo>
                      <a:pt x="1127125" y="496353"/>
                    </a:lnTo>
                    <a:cubicBezTo>
                      <a:pt x="1127125" y="636279"/>
                      <a:pt x="1127125" y="636279"/>
                      <a:pt x="1127125" y="636279"/>
                    </a:cubicBezTo>
                    <a:cubicBezTo>
                      <a:pt x="1127125" y="702034"/>
                      <a:pt x="1074656" y="754252"/>
                      <a:pt x="1008583" y="754252"/>
                    </a:cubicBezTo>
                    <a:cubicBezTo>
                      <a:pt x="415870" y="754252"/>
                      <a:pt x="415870" y="754252"/>
                      <a:pt x="415870" y="754252"/>
                    </a:cubicBezTo>
                    <a:cubicBezTo>
                      <a:pt x="85506" y="970857"/>
                      <a:pt x="85506" y="970857"/>
                      <a:pt x="85506" y="970857"/>
                    </a:cubicBezTo>
                    <a:cubicBezTo>
                      <a:pt x="79676" y="972791"/>
                      <a:pt x="73846" y="974725"/>
                      <a:pt x="68016" y="974725"/>
                    </a:cubicBezTo>
                    <a:cubicBezTo>
                      <a:pt x="62186" y="974725"/>
                      <a:pt x="56356" y="972791"/>
                      <a:pt x="50526" y="968923"/>
                    </a:cubicBezTo>
                    <a:cubicBezTo>
                      <a:pt x="40810" y="961187"/>
                      <a:pt x="36923" y="947649"/>
                      <a:pt x="40810" y="936046"/>
                    </a:cubicBezTo>
                    <a:cubicBezTo>
                      <a:pt x="108826" y="754252"/>
                      <a:pt x="108826" y="754252"/>
                      <a:pt x="108826" y="754252"/>
                    </a:cubicBezTo>
                    <a:cubicBezTo>
                      <a:pt x="48583" y="748450"/>
                      <a:pt x="0" y="698166"/>
                      <a:pt x="0" y="636279"/>
                    </a:cubicBezTo>
                    <a:cubicBezTo>
                      <a:pt x="0" y="117973"/>
                      <a:pt x="0" y="117973"/>
                      <a:pt x="0" y="117973"/>
                    </a:cubicBezTo>
                    <a:cubicBezTo>
                      <a:pt x="0" y="52218"/>
                      <a:pt x="52470" y="0"/>
                      <a:pt x="118543" y="0"/>
                    </a:cubicBezTo>
                    <a:close/>
                  </a:path>
                </a:pathLst>
              </a:custGeom>
              <a:solidFill>
                <a:schemeClr val="bg1"/>
              </a:solidFill>
              <a:ln>
                <a:noFill/>
              </a:ln>
            </p:spPr>
            <p:txBody>
              <a:bodyPr vert="horz" wrap="square" lIns="121903" tIns="60952" rIns="121903" bIns="60952" numCol="1" anchor="t" anchorCtr="0" compatLnSpc="1">
                <a:prstTxWarp prst="textNoShape">
                  <a:avLst/>
                </a:prstTxWarp>
                <a:noAutofit/>
              </a:bodyPr>
              <a:lstStyle/>
              <a:p>
                <a:pPr marL="0" marR="0" lvl="0" indent="0" defTabSz="1218996"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a:ln>
                    <a:noFill/>
                  </a:ln>
                  <a:solidFill>
                    <a:srgbClr val="505050"/>
                  </a:solidFill>
                  <a:effectLst/>
                  <a:uLnTx/>
                  <a:uFillTx/>
                  <a:latin typeface="Segoe UI"/>
                </a:endParaRPr>
              </a:p>
            </p:txBody>
          </p:sp>
          <p:sp>
            <p:nvSpPr>
              <p:cNvPr id="471" name="Freeform: Shape 866"/>
              <p:cNvSpPr>
                <a:spLocks/>
              </p:cNvSpPr>
              <p:nvPr/>
            </p:nvSpPr>
            <p:spPr bwMode="auto">
              <a:xfrm>
                <a:off x="704867" y="2051043"/>
                <a:ext cx="85478" cy="69607"/>
              </a:xfrm>
              <a:custGeom>
                <a:avLst/>
                <a:gdLst>
                  <a:gd name="connsiteX0" fmla="*/ 701676 w 1196976"/>
                  <a:gd name="connsiteY0" fmla="*/ 582613 h 974725"/>
                  <a:gd name="connsiteX1" fmla="*/ 701676 w 1196976"/>
                  <a:gd name="connsiteY1" fmla="*/ 622012 h 974725"/>
                  <a:gd name="connsiteX2" fmla="*/ 703615 w 1196976"/>
                  <a:gd name="connsiteY2" fmla="*/ 623888 h 974725"/>
                  <a:gd name="connsiteX3" fmla="*/ 885826 w 1196976"/>
                  <a:gd name="connsiteY3" fmla="*/ 623888 h 974725"/>
                  <a:gd name="connsiteX4" fmla="*/ 885826 w 1196976"/>
                  <a:gd name="connsiteY4" fmla="*/ 622012 h 974725"/>
                  <a:gd name="connsiteX5" fmla="*/ 885826 w 1196976"/>
                  <a:gd name="connsiteY5" fmla="*/ 582613 h 974725"/>
                  <a:gd name="connsiteX6" fmla="*/ 703615 w 1196976"/>
                  <a:gd name="connsiteY6" fmla="*/ 582613 h 974725"/>
                  <a:gd name="connsiteX7" fmla="*/ 701676 w 1196976"/>
                  <a:gd name="connsiteY7" fmla="*/ 582613 h 974725"/>
                  <a:gd name="connsiteX8" fmla="*/ 385969 w 1196976"/>
                  <a:gd name="connsiteY8" fmla="*/ 427491 h 974725"/>
                  <a:gd name="connsiteX9" fmla="*/ 408077 w 1196976"/>
                  <a:gd name="connsiteY9" fmla="*/ 433537 h 974725"/>
                  <a:gd name="connsiteX10" fmla="*/ 410020 w 1196976"/>
                  <a:gd name="connsiteY10" fmla="*/ 435472 h 974725"/>
                  <a:gd name="connsiteX11" fmla="*/ 719049 w 1196976"/>
                  <a:gd name="connsiteY11" fmla="*/ 435472 h 974725"/>
                  <a:gd name="connsiteX12" fmla="*/ 761807 w 1196976"/>
                  <a:gd name="connsiteY12" fmla="*/ 439341 h 974725"/>
                  <a:gd name="connsiteX13" fmla="*/ 757920 w 1196976"/>
                  <a:gd name="connsiteY13" fmla="*/ 479971 h 974725"/>
                  <a:gd name="connsiteX14" fmla="*/ 565506 w 1196976"/>
                  <a:gd name="connsiteY14" fmla="*/ 547688 h 974725"/>
                  <a:gd name="connsiteX15" fmla="*/ 371149 w 1196976"/>
                  <a:gd name="connsiteY15" fmla="*/ 479971 h 974725"/>
                  <a:gd name="connsiteX16" fmla="*/ 369205 w 1196976"/>
                  <a:gd name="connsiteY16" fmla="*/ 478037 h 974725"/>
                  <a:gd name="connsiteX17" fmla="*/ 365318 w 1196976"/>
                  <a:gd name="connsiteY17" fmla="*/ 437406 h 974725"/>
                  <a:gd name="connsiteX18" fmla="*/ 385969 w 1196976"/>
                  <a:gd name="connsiteY18" fmla="*/ 427491 h 974725"/>
                  <a:gd name="connsiteX19" fmla="*/ 1052514 w 1196976"/>
                  <a:gd name="connsiteY19" fmla="*/ 209550 h 974725"/>
                  <a:gd name="connsiteX20" fmla="*/ 1052514 w 1196976"/>
                  <a:gd name="connsiteY20" fmla="*/ 393353 h 974725"/>
                  <a:gd name="connsiteX21" fmla="*/ 1052514 w 1196976"/>
                  <a:gd name="connsiteY21" fmla="*/ 395288 h 974725"/>
                  <a:gd name="connsiteX22" fmla="*/ 1138239 w 1196976"/>
                  <a:gd name="connsiteY22" fmla="*/ 395288 h 974725"/>
                  <a:gd name="connsiteX23" fmla="*/ 1138239 w 1196976"/>
                  <a:gd name="connsiteY23" fmla="*/ 393353 h 974725"/>
                  <a:gd name="connsiteX24" fmla="*/ 1138239 w 1196976"/>
                  <a:gd name="connsiteY24" fmla="*/ 209550 h 974725"/>
                  <a:gd name="connsiteX25" fmla="*/ 786607 w 1196976"/>
                  <a:gd name="connsiteY25" fmla="*/ 177800 h 974725"/>
                  <a:gd name="connsiteX26" fmla="*/ 889196 w 1196976"/>
                  <a:gd name="connsiteY26" fmla="*/ 253471 h 974725"/>
                  <a:gd name="connsiteX27" fmla="*/ 891131 w 1196976"/>
                  <a:gd name="connsiteY27" fmla="*/ 255412 h 974725"/>
                  <a:gd name="connsiteX28" fmla="*/ 877582 w 1196976"/>
                  <a:gd name="connsiteY28" fmla="*/ 296158 h 974725"/>
                  <a:gd name="connsiteX29" fmla="*/ 864032 w 1196976"/>
                  <a:gd name="connsiteY29" fmla="*/ 298098 h 974725"/>
                  <a:gd name="connsiteX30" fmla="*/ 838869 w 1196976"/>
                  <a:gd name="connsiteY30" fmla="*/ 282576 h 974725"/>
                  <a:gd name="connsiteX31" fmla="*/ 836933 w 1196976"/>
                  <a:gd name="connsiteY31" fmla="*/ 280635 h 974725"/>
                  <a:gd name="connsiteX32" fmla="*/ 786607 w 1196976"/>
                  <a:gd name="connsiteY32" fmla="*/ 236009 h 974725"/>
                  <a:gd name="connsiteX33" fmla="*/ 736280 w 1196976"/>
                  <a:gd name="connsiteY33" fmla="*/ 280635 h 974725"/>
                  <a:gd name="connsiteX34" fmla="*/ 695632 w 1196976"/>
                  <a:gd name="connsiteY34" fmla="*/ 294217 h 974725"/>
                  <a:gd name="connsiteX35" fmla="*/ 684018 w 1196976"/>
                  <a:gd name="connsiteY35" fmla="*/ 253471 h 974725"/>
                  <a:gd name="connsiteX36" fmla="*/ 786607 w 1196976"/>
                  <a:gd name="connsiteY36" fmla="*/ 177800 h 974725"/>
                  <a:gd name="connsiteX37" fmla="*/ 340520 w 1196976"/>
                  <a:gd name="connsiteY37" fmla="*/ 177800 h 974725"/>
                  <a:gd name="connsiteX38" fmla="*/ 443109 w 1196976"/>
                  <a:gd name="connsiteY38" fmla="*/ 253471 h 974725"/>
                  <a:gd name="connsiteX39" fmla="*/ 443109 w 1196976"/>
                  <a:gd name="connsiteY39" fmla="*/ 255412 h 974725"/>
                  <a:gd name="connsiteX40" fmla="*/ 431495 w 1196976"/>
                  <a:gd name="connsiteY40" fmla="*/ 296158 h 974725"/>
                  <a:gd name="connsiteX41" fmla="*/ 417945 w 1196976"/>
                  <a:gd name="connsiteY41" fmla="*/ 298098 h 974725"/>
                  <a:gd name="connsiteX42" fmla="*/ 390846 w 1196976"/>
                  <a:gd name="connsiteY42" fmla="*/ 282576 h 974725"/>
                  <a:gd name="connsiteX43" fmla="*/ 390846 w 1196976"/>
                  <a:gd name="connsiteY43" fmla="*/ 280635 h 974725"/>
                  <a:gd name="connsiteX44" fmla="*/ 340520 w 1196976"/>
                  <a:gd name="connsiteY44" fmla="*/ 236009 h 974725"/>
                  <a:gd name="connsiteX45" fmla="*/ 288257 w 1196976"/>
                  <a:gd name="connsiteY45" fmla="*/ 280635 h 974725"/>
                  <a:gd name="connsiteX46" fmla="*/ 249545 w 1196976"/>
                  <a:gd name="connsiteY46" fmla="*/ 294217 h 974725"/>
                  <a:gd name="connsiteX47" fmla="*/ 235995 w 1196976"/>
                  <a:gd name="connsiteY47" fmla="*/ 253471 h 974725"/>
                  <a:gd name="connsiteX48" fmla="*/ 340520 w 1196976"/>
                  <a:gd name="connsiteY48" fmla="*/ 177800 h 974725"/>
                  <a:gd name="connsiteX49" fmla="*/ 118543 w 1196976"/>
                  <a:gd name="connsiteY49" fmla="*/ 58019 h 974725"/>
                  <a:gd name="connsiteX50" fmla="*/ 58300 w 1196976"/>
                  <a:gd name="connsiteY50" fmla="*/ 117973 h 974725"/>
                  <a:gd name="connsiteX51" fmla="*/ 58300 w 1196976"/>
                  <a:gd name="connsiteY51" fmla="*/ 636279 h 974725"/>
                  <a:gd name="connsiteX52" fmla="*/ 118543 w 1196976"/>
                  <a:gd name="connsiteY52" fmla="*/ 696232 h 974725"/>
                  <a:gd name="connsiteX53" fmla="*/ 149636 w 1196976"/>
                  <a:gd name="connsiteY53" fmla="*/ 696232 h 974725"/>
                  <a:gd name="connsiteX54" fmla="*/ 174899 w 1196976"/>
                  <a:gd name="connsiteY54" fmla="*/ 707836 h 974725"/>
                  <a:gd name="connsiteX55" fmla="*/ 178785 w 1196976"/>
                  <a:gd name="connsiteY55" fmla="*/ 734912 h 974725"/>
                  <a:gd name="connsiteX56" fmla="*/ 126316 w 1196976"/>
                  <a:gd name="connsiteY56" fmla="*/ 874158 h 974725"/>
                  <a:gd name="connsiteX57" fmla="*/ 390607 w 1196976"/>
                  <a:gd name="connsiteY57" fmla="*/ 700100 h 974725"/>
                  <a:gd name="connsiteX58" fmla="*/ 406154 w 1196976"/>
                  <a:gd name="connsiteY58" fmla="*/ 696232 h 974725"/>
                  <a:gd name="connsiteX59" fmla="*/ 1008583 w 1196976"/>
                  <a:gd name="connsiteY59" fmla="*/ 696232 h 974725"/>
                  <a:gd name="connsiteX60" fmla="*/ 1068826 w 1196976"/>
                  <a:gd name="connsiteY60" fmla="*/ 636279 h 974725"/>
                  <a:gd name="connsiteX61" fmla="*/ 1068826 w 1196976"/>
                  <a:gd name="connsiteY61" fmla="*/ 567336 h 974725"/>
                  <a:gd name="connsiteX62" fmla="*/ 1068826 w 1196976"/>
                  <a:gd name="connsiteY62" fmla="*/ 556942 h 974725"/>
                  <a:gd name="connsiteX63" fmla="*/ 1012708 w 1196976"/>
                  <a:gd name="connsiteY63" fmla="*/ 605759 h 974725"/>
                  <a:gd name="connsiteX64" fmla="*/ 969247 w 1196976"/>
                  <a:gd name="connsiteY64" fmla="*/ 623493 h 974725"/>
                  <a:gd name="connsiteX65" fmla="*/ 943608 w 1196976"/>
                  <a:gd name="connsiteY65" fmla="*/ 627579 h 974725"/>
                  <a:gd name="connsiteX66" fmla="*/ 940094 w 1196976"/>
                  <a:gd name="connsiteY66" fmla="*/ 645872 h 974725"/>
                  <a:gd name="connsiteX67" fmla="*/ 886184 w 1196976"/>
                  <a:gd name="connsiteY67" fmla="*/ 682625 h 974725"/>
                  <a:gd name="connsiteX68" fmla="*/ 703263 w 1196976"/>
                  <a:gd name="connsiteY68" fmla="*/ 682625 h 974725"/>
                  <a:gd name="connsiteX69" fmla="*/ 642938 w 1196976"/>
                  <a:gd name="connsiteY69" fmla="*/ 622610 h 974725"/>
                  <a:gd name="connsiteX70" fmla="*/ 642938 w 1196976"/>
                  <a:gd name="connsiteY70" fmla="*/ 581954 h 974725"/>
                  <a:gd name="connsiteX71" fmla="*/ 703263 w 1196976"/>
                  <a:gd name="connsiteY71" fmla="*/ 523875 h 974725"/>
                  <a:gd name="connsiteX72" fmla="*/ 886184 w 1196976"/>
                  <a:gd name="connsiteY72" fmla="*/ 523875 h 974725"/>
                  <a:gd name="connsiteX73" fmla="*/ 940094 w 1196976"/>
                  <a:gd name="connsiteY73" fmla="*/ 559812 h 974725"/>
                  <a:gd name="connsiteX74" fmla="*/ 941961 w 1196976"/>
                  <a:gd name="connsiteY74" fmla="*/ 569064 h 974725"/>
                  <a:gd name="connsiteX75" fmla="*/ 960646 w 1196976"/>
                  <a:gd name="connsiteY75" fmla="*/ 565759 h 974725"/>
                  <a:gd name="connsiteX76" fmla="*/ 1041989 w 1196976"/>
                  <a:gd name="connsiteY76" fmla="*/ 496504 h 974725"/>
                  <a:gd name="connsiteX77" fmla="*/ 1059306 w 1196976"/>
                  <a:gd name="connsiteY77" fmla="*/ 452438 h 974725"/>
                  <a:gd name="connsiteX78" fmla="*/ 1054854 w 1196976"/>
                  <a:gd name="connsiteY78" fmla="*/ 452438 h 974725"/>
                  <a:gd name="connsiteX79" fmla="*/ 1053521 w 1196976"/>
                  <a:gd name="connsiteY79" fmla="*/ 452438 h 974725"/>
                  <a:gd name="connsiteX80" fmla="*/ 995363 w 1196976"/>
                  <a:gd name="connsiteY80" fmla="*/ 392500 h 974725"/>
                  <a:gd name="connsiteX81" fmla="*/ 995363 w 1196976"/>
                  <a:gd name="connsiteY81" fmla="*/ 208818 h 974725"/>
                  <a:gd name="connsiteX82" fmla="*/ 1053521 w 1196976"/>
                  <a:gd name="connsiteY82" fmla="*/ 150813 h 974725"/>
                  <a:gd name="connsiteX83" fmla="*/ 1068826 w 1196976"/>
                  <a:gd name="connsiteY83" fmla="*/ 150813 h 974725"/>
                  <a:gd name="connsiteX84" fmla="*/ 1068826 w 1196976"/>
                  <a:gd name="connsiteY84" fmla="*/ 142450 h 974725"/>
                  <a:gd name="connsiteX85" fmla="*/ 1068826 w 1196976"/>
                  <a:gd name="connsiteY85" fmla="*/ 117973 h 974725"/>
                  <a:gd name="connsiteX86" fmla="*/ 1008583 w 1196976"/>
                  <a:gd name="connsiteY86" fmla="*/ 58019 h 974725"/>
                  <a:gd name="connsiteX87" fmla="*/ 118543 w 1196976"/>
                  <a:gd name="connsiteY87" fmla="*/ 58019 h 974725"/>
                  <a:gd name="connsiteX88" fmla="*/ 118543 w 1196976"/>
                  <a:gd name="connsiteY88" fmla="*/ 0 h 974725"/>
                  <a:gd name="connsiteX89" fmla="*/ 1008583 w 1196976"/>
                  <a:gd name="connsiteY89" fmla="*/ 0 h 974725"/>
                  <a:gd name="connsiteX90" fmla="*/ 1127125 w 1196976"/>
                  <a:gd name="connsiteY90" fmla="*/ 117973 h 974725"/>
                  <a:gd name="connsiteX91" fmla="*/ 1127125 w 1196976"/>
                  <a:gd name="connsiteY91" fmla="*/ 150813 h 974725"/>
                  <a:gd name="connsiteX92" fmla="*/ 1128156 w 1196976"/>
                  <a:gd name="connsiteY92" fmla="*/ 150813 h 974725"/>
                  <a:gd name="connsiteX93" fmla="*/ 1138819 w 1196976"/>
                  <a:gd name="connsiteY93" fmla="*/ 150813 h 974725"/>
                  <a:gd name="connsiteX94" fmla="*/ 1196976 w 1196976"/>
                  <a:gd name="connsiteY94" fmla="*/ 208818 h 974725"/>
                  <a:gd name="connsiteX95" fmla="*/ 1196976 w 1196976"/>
                  <a:gd name="connsiteY95" fmla="*/ 392500 h 974725"/>
                  <a:gd name="connsiteX96" fmla="*/ 1138819 w 1196976"/>
                  <a:gd name="connsiteY96" fmla="*/ 452438 h 974725"/>
                  <a:gd name="connsiteX97" fmla="*/ 1127125 w 1196976"/>
                  <a:gd name="connsiteY97" fmla="*/ 452438 h 974725"/>
                  <a:gd name="connsiteX98" fmla="*/ 1127125 w 1196976"/>
                  <a:gd name="connsiteY98" fmla="*/ 496353 h 974725"/>
                  <a:gd name="connsiteX99" fmla="*/ 1127125 w 1196976"/>
                  <a:gd name="connsiteY99" fmla="*/ 636279 h 974725"/>
                  <a:gd name="connsiteX100" fmla="*/ 1008583 w 1196976"/>
                  <a:gd name="connsiteY100" fmla="*/ 754252 h 974725"/>
                  <a:gd name="connsiteX101" fmla="*/ 415870 w 1196976"/>
                  <a:gd name="connsiteY101" fmla="*/ 754252 h 974725"/>
                  <a:gd name="connsiteX102" fmla="*/ 85506 w 1196976"/>
                  <a:gd name="connsiteY102" fmla="*/ 970857 h 974725"/>
                  <a:gd name="connsiteX103" fmla="*/ 68016 w 1196976"/>
                  <a:gd name="connsiteY103" fmla="*/ 974725 h 974725"/>
                  <a:gd name="connsiteX104" fmla="*/ 50526 w 1196976"/>
                  <a:gd name="connsiteY104" fmla="*/ 968923 h 974725"/>
                  <a:gd name="connsiteX105" fmla="*/ 40810 w 1196976"/>
                  <a:gd name="connsiteY105" fmla="*/ 936046 h 974725"/>
                  <a:gd name="connsiteX106" fmla="*/ 108826 w 1196976"/>
                  <a:gd name="connsiteY106" fmla="*/ 754252 h 974725"/>
                  <a:gd name="connsiteX107" fmla="*/ 0 w 1196976"/>
                  <a:gd name="connsiteY107" fmla="*/ 636279 h 974725"/>
                  <a:gd name="connsiteX108" fmla="*/ 0 w 1196976"/>
                  <a:gd name="connsiteY108" fmla="*/ 117973 h 974725"/>
                  <a:gd name="connsiteX109" fmla="*/ 118543 w 1196976"/>
                  <a:gd name="connsiteY109" fmla="*/ 0 h 97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1196976" h="974725">
                    <a:moveTo>
                      <a:pt x="701676" y="582613"/>
                    </a:moveTo>
                    <a:cubicBezTo>
                      <a:pt x="701676" y="622012"/>
                      <a:pt x="701676" y="622012"/>
                      <a:pt x="701676" y="622012"/>
                    </a:cubicBezTo>
                    <a:cubicBezTo>
                      <a:pt x="701676" y="623888"/>
                      <a:pt x="703615" y="623888"/>
                      <a:pt x="703615" y="623888"/>
                    </a:cubicBezTo>
                    <a:cubicBezTo>
                      <a:pt x="885826" y="623888"/>
                      <a:pt x="885826" y="623888"/>
                      <a:pt x="885826" y="623888"/>
                    </a:cubicBezTo>
                    <a:cubicBezTo>
                      <a:pt x="885826" y="623888"/>
                      <a:pt x="885826" y="623888"/>
                      <a:pt x="885826" y="622012"/>
                    </a:cubicBezTo>
                    <a:cubicBezTo>
                      <a:pt x="885826" y="582613"/>
                      <a:pt x="885826" y="582613"/>
                      <a:pt x="885826" y="582613"/>
                    </a:cubicBezTo>
                    <a:lnTo>
                      <a:pt x="703615" y="582613"/>
                    </a:lnTo>
                    <a:cubicBezTo>
                      <a:pt x="703615" y="582613"/>
                      <a:pt x="701676" y="582613"/>
                      <a:pt x="701676" y="582613"/>
                    </a:cubicBezTo>
                    <a:close/>
                    <a:moveTo>
                      <a:pt x="385969" y="427491"/>
                    </a:moveTo>
                    <a:cubicBezTo>
                      <a:pt x="393500" y="426765"/>
                      <a:pt x="401274" y="428700"/>
                      <a:pt x="408077" y="433537"/>
                    </a:cubicBezTo>
                    <a:cubicBezTo>
                      <a:pt x="410020" y="435472"/>
                      <a:pt x="410020" y="435472"/>
                      <a:pt x="410020" y="435472"/>
                    </a:cubicBezTo>
                    <a:cubicBezTo>
                      <a:pt x="495538" y="508993"/>
                      <a:pt x="633531" y="508993"/>
                      <a:pt x="719049" y="435472"/>
                    </a:cubicBezTo>
                    <a:cubicBezTo>
                      <a:pt x="732654" y="425798"/>
                      <a:pt x="750146" y="427733"/>
                      <a:pt x="761807" y="439341"/>
                    </a:cubicBezTo>
                    <a:cubicBezTo>
                      <a:pt x="771525" y="450950"/>
                      <a:pt x="769582" y="470298"/>
                      <a:pt x="757920" y="479971"/>
                    </a:cubicBezTo>
                    <a:cubicBezTo>
                      <a:pt x="705444" y="524471"/>
                      <a:pt x="635475" y="547688"/>
                      <a:pt x="565506" y="547688"/>
                    </a:cubicBezTo>
                    <a:cubicBezTo>
                      <a:pt x="495538" y="547688"/>
                      <a:pt x="425569" y="524471"/>
                      <a:pt x="371149" y="479971"/>
                    </a:cubicBezTo>
                    <a:cubicBezTo>
                      <a:pt x="369205" y="478037"/>
                      <a:pt x="369205" y="478037"/>
                      <a:pt x="369205" y="478037"/>
                    </a:cubicBezTo>
                    <a:cubicBezTo>
                      <a:pt x="357544" y="468363"/>
                      <a:pt x="355600" y="449015"/>
                      <a:pt x="365318" y="437406"/>
                    </a:cubicBezTo>
                    <a:cubicBezTo>
                      <a:pt x="371149" y="431602"/>
                      <a:pt x="378437" y="428216"/>
                      <a:pt x="385969" y="427491"/>
                    </a:cubicBezTo>
                    <a:close/>
                    <a:moveTo>
                      <a:pt x="1052514" y="209550"/>
                    </a:moveTo>
                    <a:cubicBezTo>
                      <a:pt x="1052514" y="393353"/>
                      <a:pt x="1052514" y="393353"/>
                      <a:pt x="1052514" y="393353"/>
                    </a:cubicBezTo>
                    <a:cubicBezTo>
                      <a:pt x="1052514" y="395288"/>
                      <a:pt x="1052514" y="395288"/>
                      <a:pt x="1052514" y="395288"/>
                    </a:cubicBezTo>
                    <a:cubicBezTo>
                      <a:pt x="1138239" y="395288"/>
                      <a:pt x="1138239" y="395288"/>
                      <a:pt x="1138239" y="395288"/>
                    </a:cubicBezTo>
                    <a:cubicBezTo>
                      <a:pt x="1138239" y="395288"/>
                      <a:pt x="1138239" y="395288"/>
                      <a:pt x="1138239" y="393353"/>
                    </a:cubicBezTo>
                    <a:cubicBezTo>
                      <a:pt x="1138239" y="209550"/>
                      <a:pt x="1138239" y="209550"/>
                      <a:pt x="1138239" y="209550"/>
                    </a:cubicBezTo>
                    <a:close/>
                    <a:moveTo>
                      <a:pt x="786607" y="177800"/>
                    </a:moveTo>
                    <a:cubicBezTo>
                      <a:pt x="827255" y="177800"/>
                      <a:pt x="864032" y="204964"/>
                      <a:pt x="889196" y="253471"/>
                    </a:cubicBezTo>
                    <a:cubicBezTo>
                      <a:pt x="891131" y="255412"/>
                      <a:pt x="891131" y="255412"/>
                      <a:pt x="891131" y="255412"/>
                    </a:cubicBezTo>
                    <a:cubicBezTo>
                      <a:pt x="896938" y="270934"/>
                      <a:pt x="893067" y="288396"/>
                      <a:pt x="877582" y="296158"/>
                    </a:cubicBezTo>
                    <a:cubicBezTo>
                      <a:pt x="873711" y="298098"/>
                      <a:pt x="869839" y="298098"/>
                      <a:pt x="864032" y="298098"/>
                    </a:cubicBezTo>
                    <a:cubicBezTo>
                      <a:pt x="854354" y="298098"/>
                      <a:pt x="844676" y="292277"/>
                      <a:pt x="838869" y="282576"/>
                    </a:cubicBezTo>
                    <a:cubicBezTo>
                      <a:pt x="836933" y="280635"/>
                      <a:pt x="836933" y="280635"/>
                      <a:pt x="836933" y="280635"/>
                    </a:cubicBezTo>
                    <a:cubicBezTo>
                      <a:pt x="823384" y="251531"/>
                      <a:pt x="804028" y="236009"/>
                      <a:pt x="786607" y="236009"/>
                    </a:cubicBezTo>
                    <a:cubicBezTo>
                      <a:pt x="769186" y="236009"/>
                      <a:pt x="749830" y="251531"/>
                      <a:pt x="736280" y="280635"/>
                    </a:cubicBezTo>
                    <a:cubicBezTo>
                      <a:pt x="728538" y="296158"/>
                      <a:pt x="711117" y="300038"/>
                      <a:pt x="695632" y="294217"/>
                    </a:cubicBezTo>
                    <a:cubicBezTo>
                      <a:pt x="682082" y="286456"/>
                      <a:pt x="676275" y="268994"/>
                      <a:pt x="684018" y="253471"/>
                    </a:cubicBezTo>
                    <a:cubicBezTo>
                      <a:pt x="709181" y="204964"/>
                      <a:pt x="745958" y="177800"/>
                      <a:pt x="786607" y="177800"/>
                    </a:cubicBezTo>
                    <a:close/>
                    <a:moveTo>
                      <a:pt x="340520" y="177800"/>
                    </a:moveTo>
                    <a:cubicBezTo>
                      <a:pt x="379233" y="177800"/>
                      <a:pt x="416010" y="204964"/>
                      <a:pt x="443109" y="253471"/>
                    </a:cubicBezTo>
                    <a:cubicBezTo>
                      <a:pt x="443109" y="255412"/>
                      <a:pt x="443109" y="255412"/>
                      <a:pt x="443109" y="255412"/>
                    </a:cubicBezTo>
                    <a:cubicBezTo>
                      <a:pt x="450851" y="270934"/>
                      <a:pt x="445044" y="288396"/>
                      <a:pt x="431495" y="296158"/>
                    </a:cubicBezTo>
                    <a:cubicBezTo>
                      <a:pt x="425688" y="298098"/>
                      <a:pt x="421817" y="298098"/>
                      <a:pt x="417945" y="298098"/>
                    </a:cubicBezTo>
                    <a:cubicBezTo>
                      <a:pt x="406332" y="298098"/>
                      <a:pt x="396653" y="292277"/>
                      <a:pt x="390846" y="282576"/>
                    </a:cubicBezTo>
                    <a:cubicBezTo>
                      <a:pt x="390846" y="280635"/>
                      <a:pt x="390846" y="280635"/>
                      <a:pt x="390846" y="280635"/>
                    </a:cubicBezTo>
                    <a:cubicBezTo>
                      <a:pt x="375361" y="251531"/>
                      <a:pt x="357941" y="236009"/>
                      <a:pt x="340520" y="236009"/>
                    </a:cubicBezTo>
                    <a:cubicBezTo>
                      <a:pt x="321163" y="236009"/>
                      <a:pt x="303743" y="251531"/>
                      <a:pt x="288257" y="280635"/>
                    </a:cubicBezTo>
                    <a:cubicBezTo>
                      <a:pt x="280515" y="296158"/>
                      <a:pt x="263094" y="300038"/>
                      <a:pt x="249545" y="294217"/>
                    </a:cubicBezTo>
                    <a:cubicBezTo>
                      <a:pt x="234060" y="286456"/>
                      <a:pt x="230188" y="268994"/>
                      <a:pt x="235995" y="253471"/>
                    </a:cubicBezTo>
                    <a:cubicBezTo>
                      <a:pt x="263094" y="204964"/>
                      <a:pt x="299871" y="177800"/>
                      <a:pt x="340520" y="177800"/>
                    </a:cubicBezTo>
                    <a:close/>
                    <a:moveTo>
                      <a:pt x="118543" y="58019"/>
                    </a:moveTo>
                    <a:cubicBezTo>
                      <a:pt x="85506" y="58019"/>
                      <a:pt x="58300" y="85095"/>
                      <a:pt x="58300" y="117973"/>
                    </a:cubicBezTo>
                    <a:cubicBezTo>
                      <a:pt x="58300" y="636279"/>
                      <a:pt x="58300" y="636279"/>
                      <a:pt x="58300" y="636279"/>
                    </a:cubicBezTo>
                    <a:cubicBezTo>
                      <a:pt x="58300" y="669157"/>
                      <a:pt x="85506" y="696232"/>
                      <a:pt x="118543" y="696232"/>
                    </a:cubicBezTo>
                    <a:cubicBezTo>
                      <a:pt x="149636" y="696232"/>
                      <a:pt x="149636" y="696232"/>
                      <a:pt x="149636" y="696232"/>
                    </a:cubicBezTo>
                    <a:cubicBezTo>
                      <a:pt x="159352" y="696232"/>
                      <a:pt x="169069" y="700100"/>
                      <a:pt x="174899" y="707836"/>
                    </a:cubicBezTo>
                    <a:cubicBezTo>
                      <a:pt x="180729" y="715572"/>
                      <a:pt x="180729" y="727176"/>
                      <a:pt x="178785" y="734912"/>
                    </a:cubicBezTo>
                    <a:cubicBezTo>
                      <a:pt x="126316" y="874158"/>
                      <a:pt x="126316" y="874158"/>
                      <a:pt x="126316" y="874158"/>
                    </a:cubicBezTo>
                    <a:cubicBezTo>
                      <a:pt x="390607" y="700100"/>
                      <a:pt x="390607" y="700100"/>
                      <a:pt x="390607" y="700100"/>
                    </a:cubicBezTo>
                    <a:cubicBezTo>
                      <a:pt x="396437" y="698166"/>
                      <a:pt x="402267" y="696232"/>
                      <a:pt x="406154" y="696232"/>
                    </a:cubicBezTo>
                    <a:cubicBezTo>
                      <a:pt x="1008583" y="696232"/>
                      <a:pt x="1008583" y="696232"/>
                      <a:pt x="1008583" y="696232"/>
                    </a:cubicBezTo>
                    <a:cubicBezTo>
                      <a:pt x="1041619" y="696232"/>
                      <a:pt x="1068826" y="669157"/>
                      <a:pt x="1068826" y="636279"/>
                    </a:cubicBezTo>
                    <a:cubicBezTo>
                      <a:pt x="1068826" y="610170"/>
                      <a:pt x="1068826" y="587325"/>
                      <a:pt x="1068826" y="567336"/>
                    </a:cubicBezTo>
                    <a:lnTo>
                      <a:pt x="1068826" y="556942"/>
                    </a:lnTo>
                    <a:lnTo>
                      <a:pt x="1012708" y="605759"/>
                    </a:lnTo>
                    <a:cubicBezTo>
                      <a:pt x="999619" y="612993"/>
                      <a:pt x="985168" y="619026"/>
                      <a:pt x="969247" y="623493"/>
                    </a:cubicBezTo>
                    <a:lnTo>
                      <a:pt x="943608" y="627579"/>
                    </a:lnTo>
                    <a:lnTo>
                      <a:pt x="940094" y="645872"/>
                    </a:lnTo>
                    <a:cubicBezTo>
                      <a:pt x="931428" y="667379"/>
                      <a:pt x="910995" y="682625"/>
                      <a:pt x="886184" y="682625"/>
                    </a:cubicBezTo>
                    <a:cubicBezTo>
                      <a:pt x="703263" y="682625"/>
                      <a:pt x="703263" y="682625"/>
                      <a:pt x="703263" y="682625"/>
                    </a:cubicBezTo>
                    <a:cubicBezTo>
                      <a:pt x="670182" y="682625"/>
                      <a:pt x="642938" y="655521"/>
                      <a:pt x="642938" y="622610"/>
                    </a:cubicBezTo>
                    <a:cubicBezTo>
                      <a:pt x="642938" y="581954"/>
                      <a:pt x="642938" y="581954"/>
                      <a:pt x="642938" y="581954"/>
                    </a:cubicBezTo>
                    <a:cubicBezTo>
                      <a:pt x="642938" y="550979"/>
                      <a:pt x="670182" y="523875"/>
                      <a:pt x="703263" y="523875"/>
                    </a:cubicBezTo>
                    <a:cubicBezTo>
                      <a:pt x="886184" y="523875"/>
                      <a:pt x="886184" y="523875"/>
                      <a:pt x="886184" y="523875"/>
                    </a:cubicBezTo>
                    <a:cubicBezTo>
                      <a:pt x="910995" y="523875"/>
                      <a:pt x="931428" y="539121"/>
                      <a:pt x="940094" y="559812"/>
                    </a:cubicBezTo>
                    <a:lnTo>
                      <a:pt x="941961" y="569064"/>
                    </a:lnTo>
                    <a:lnTo>
                      <a:pt x="960646" y="565759"/>
                    </a:lnTo>
                    <a:cubicBezTo>
                      <a:pt x="1001033" y="552325"/>
                      <a:pt x="1026300" y="524414"/>
                      <a:pt x="1041989" y="496504"/>
                    </a:cubicBezTo>
                    <a:lnTo>
                      <a:pt x="1059306" y="452438"/>
                    </a:lnTo>
                    <a:lnTo>
                      <a:pt x="1054854" y="452438"/>
                    </a:lnTo>
                    <a:cubicBezTo>
                      <a:pt x="1053521" y="452438"/>
                      <a:pt x="1053521" y="452438"/>
                      <a:pt x="1053521" y="452438"/>
                    </a:cubicBezTo>
                    <a:cubicBezTo>
                      <a:pt x="1020565" y="452438"/>
                      <a:pt x="995363" y="425369"/>
                      <a:pt x="995363" y="392500"/>
                    </a:cubicBezTo>
                    <a:cubicBezTo>
                      <a:pt x="995363" y="208818"/>
                      <a:pt x="995363" y="208818"/>
                      <a:pt x="995363" y="208818"/>
                    </a:cubicBezTo>
                    <a:cubicBezTo>
                      <a:pt x="995363" y="177882"/>
                      <a:pt x="1020565" y="150813"/>
                      <a:pt x="1053521" y="150813"/>
                    </a:cubicBezTo>
                    <a:lnTo>
                      <a:pt x="1068826" y="150813"/>
                    </a:lnTo>
                    <a:lnTo>
                      <a:pt x="1068826" y="142450"/>
                    </a:lnTo>
                    <a:cubicBezTo>
                      <a:pt x="1068826" y="117973"/>
                      <a:pt x="1068826" y="117973"/>
                      <a:pt x="1068826" y="117973"/>
                    </a:cubicBezTo>
                    <a:cubicBezTo>
                      <a:pt x="1068826" y="85095"/>
                      <a:pt x="1041619" y="58019"/>
                      <a:pt x="1008583" y="58019"/>
                    </a:cubicBezTo>
                    <a:cubicBezTo>
                      <a:pt x="118543" y="58019"/>
                      <a:pt x="118543" y="58019"/>
                      <a:pt x="118543" y="58019"/>
                    </a:cubicBezTo>
                    <a:close/>
                    <a:moveTo>
                      <a:pt x="118543" y="0"/>
                    </a:moveTo>
                    <a:cubicBezTo>
                      <a:pt x="1008583" y="0"/>
                      <a:pt x="1008583" y="0"/>
                      <a:pt x="1008583" y="0"/>
                    </a:cubicBezTo>
                    <a:cubicBezTo>
                      <a:pt x="1074656" y="0"/>
                      <a:pt x="1127125" y="52218"/>
                      <a:pt x="1127125" y="117973"/>
                    </a:cubicBezTo>
                    <a:lnTo>
                      <a:pt x="1127125" y="150813"/>
                    </a:lnTo>
                    <a:lnTo>
                      <a:pt x="1128156" y="150813"/>
                    </a:lnTo>
                    <a:cubicBezTo>
                      <a:pt x="1138819" y="150813"/>
                      <a:pt x="1138819" y="150813"/>
                      <a:pt x="1138819" y="150813"/>
                    </a:cubicBezTo>
                    <a:cubicBezTo>
                      <a:pt x="1171775" y="150813"/>
                      <a:pt x="1196976" y="177882"/>
                      <a:pt x="1196976" y="208818"/>
                    </a:cubicBezTo>
                    <a:cubicBezTo>
                      <a:pt x="1196976" y="392500"/>
                      <a:pt x="1196976" y="392500"/>
                      <a:pt x="1196976" y="392500"/>
                    </a:cubicBezTo>
                    <a:cubicBezTo>
                      <a:pt x="1196976" y="425369"/>
                      <a:pt x="1171775" y="452438"/>
                      <a:pt x="1138819" y="452438"/>
                    </a:cubicBezTo>
                    <a:lnTo>
                      <a:pt x="1127125" y="452438"/>
                    </a:lnTo>
                    <a:lnTo>
                      <a:pt x="1127125" y="496353"/>
                    </a:lnTo>
                    <a:cubicBezTo>
                      <a:pt x="1127125" y="636279"/>
                      <a:pt x="1127125" y="636279"/>
                      <a:pt x="1127125" y="636279"/>
                    </a:cubicBezTo>
                    <a:cubicBezTo>
                      <a:pt x="1127125" y="702034"/>
                      <a:pt x="1074656" y="754252"/>
                      <a:pt x="1008583" y="754252"/>
                    </a:cubicBezTo>
                    <a:cubicBezTo>
                      <a:pt x="415870" y="754252"/>
                      <a:pt x="415870" y="754252"/>
                      <a:pt x="415870" y="754252"/>
                    </a:cubicBezTo>
                    <a:cubicBezTo>
                      <a:pt x="85506" y="970857"/>
                      <a:pt x="85506" y="970857"/>
                      <a:pt x="85506" y="970857"/>
                    </a:cubicBezTo>
                    <a:cubicBezTo>
                      <a:pt x="79676" y="972791"/>
                      <a:pt x="73846" y="974725"/>
                      <a:pt x="68016" y="974725"/>
                    </a:cubicBezTo>
                    <a:cubicBezTo>
                      <a:pt x="62186" y="974725"/>
                      <a:pt x="56356" y="972791"/>
                      <a:pt x="50526" y="968923"/>
                    </a:cubicBezTo>
                    <a:cubicBezTo>
                      <a:pt x="40810" y="961187"/>
                      <a:pt x="36923" y="947649"/>
                      <a:pt x="40810" y="936046"/>
                    </a:cubicBezTo>
                    <a:cubicBezTo>
                      <a:pt x="108826" y="754252"/>
                      <a:pt x="108826" y="754252"/>
                      <a:pt x="108826" y="754252"/>
                    </a:cubicBezTo>
                    <a:cubicBezTo>
                      <a:pt x="48583" y="748450"/>
                      <a:pt x="0" y="698166"/>
                      <a:pt x="0" y="636279"/>
                    </a:cubicBezTo>
                    <a:cubicBezTo>
                      <a:pt x="0" y="117973"/>
                      <a:pt x="0" y="117973"/>
                      <a:pt x="0" y="117973"/>
                    </a:cubicBezTo>
                    <a:cubicBezTo>
                      <a:pt x="0" y="52218"/>
                      <a:pt x="52470" y="0"/>
                      <a:pt x="118543" y="0"/>
                    </a:cubicBezTo>
                    <a:close/>
                  </a:path>
                </a:pathLst>
              </a:custGeom>
              <a:solidFill>
                <a:schemeClr val="bg1"/>
              </a:solidFill>
              <a:ln>
                <a:noFill/>
              </a:ln>
            </p:spPr>
            <p:txBody>
              <a:bodyPr vert="horz" wrap="square" lIns="121903" tIns="60952" rIns="121903" bIns="60952" numCol="1" anchor="t" anchorCtr="0" compatLnSpc="1">
                <a:prstTxWarp prst="textNoShape">
                  <a:avLst/>
                </a:prstTxWarp>
                <a:noAutofit/>
              </a:bodyPr>
              <a:lstStyle/>
              <a:p>
                <a:pPr marL="0" marR="0" lvl="0" indent="0" defTabSz="1218996"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a:ln>
                    <a:noFill/>
                  </a:ln>
                  <a:solidFill>
                    <a:srgbClr val="505050"/>
                  </a:solidFill>
                  <a:effectLst/>
                  <a:uLnTx/>
                  <a:uFillTx/>
                  <a:latin typeface="Segoe UI"/>
                </a:endParaRPr>
              </a:p>
            </p:txBody>
          </p:sp>
        </p:grpSp>
        <p:grpSp>
          <p:nvGrpSpPr>
            <p:cNvPr id="92" name="Group 91"/>
            <p:cNvGrpSpPr/>
            <p:nvPr/>
          </p:nvGrpSpPr>
          <p:grpSpPr>
            <a:xfrm>
              <a:off x="13737909" y="2789826"/>
              <a:ext cx="2421516" cy="1172722"/>
              <a:chOff x="14342618" y="1752329"/>
              <a:chExt cx="2108518" cy="1021139"/>
            </a:xfrm>
          </p:grpSpPr>
          <p:sp>
            <p:nvSpPr>
              <p:cNvPr id="488" name="Rectangle: Rounded Corners 1467"/>
              <p:cNvSpPr/>
              <p:nvPr/>
            </p:nvSpPr>
            <p:spPr bwMode="auto">
              <a:xfrm>
                <a:off x="14342618" y="1752329"/>
                <a:ext cx="2108518" cy="1021139"/>
              </a:xfrm>
              <a:prstGeom prst="rect">
                <a:avLst/>
              </a:prstGeom>
              <a:solidFill>
                <a:srgbClr val="FFFFFF"/>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3" name="Picture 502"/>
              <p:cNvPicPr>
                <a:picLocks noChangeAspect="1"/>
              </p:cNvPicPr>
              <p:nvPr/>
            </p:nvPicPr>
            <p:blipFill>
              <a:blip r:embed="rId8"/>
              <a:stretch>
                <a:fillRect/>
              </a:stretch>
            </p:blipFill>
            <p:spPr>
              <a:xfrm>
                <a:off x="14392247" y="2078864"/>
                <a:ext cx="1731881" cy="354528"/>
              </a:xfrm>
              <a:prstGeom prst="rect">
                <a:avLst/>
              </a:prstGeom>
            </p:spPr>
          </p:pic>
          <p:pic>
            <p:nvPicPr>
              <p:cNvPr id="504" name="Picture 503"/>
              <p:cNvPicPr>
                <a:picLocks noChangeAspect="1"/>
              </p:cNvPicPr>
              <p:nvPr/>
            </p:nvPicPr>
            <p:blipFill rotWithShape="1">
              <a:blip r:embed="rId9">
                <a:duotone>
                  <a:schemeClr val="accent1">
                    <a:shade val="45000"/>
                    <a:satMod val="135000"/>
                  </a:schemeClr>
                  <a:prstClr val="white"/>
                </a:duotone>
              </a:blip>
              <a:srcRect l="4014" t="10030" r="73700" b="-4888"/>
              <a:stretch/>
            </p:blipFill>
            <p:spPr>
              <a:xfrm>
                <a:off x="14387150" y="1809564"/>
                <a:ext cx="1820832" cy="283754"/>
              </a:xfrm>
              <a:prstGeom prst="rect">
                <a:avLst/>
              </a:prstGeom>
            </p:spPr>
          </p:pic>
          <p:pic>
            <p:nvPicPr>
              <p:cNvPr id="505" name="Picture 504"/>
              <p:cNvPicPr>
                <a:picLocks noChangeAspect="1"/>
              </p:cNvPicPr>
              <p:nvPr/>
            </p:nvPicPr>
            <p:blipFill rotWithShape="1">
              <a:blip r:embed="rId10">
                <a:extLst>
                  <a:ext uri="{BEBA8EAE-BF5A-486C-A8C5-ECC9F3942E4B}">
                    <a14:imgProps xmlns:a14="http://schemas.microsoft.com/office/drawing/2010/main">
                      <a14:imgLayer r:embed="rId11">
                        <a14:imgEffect>
                          <a14:saturation sat="0"/>
                        </a14:imgEffect>
                      </a14:imgLayer>
                    </a14:imgProps>
                  </a:ext>
                </a:extLst>
              </a:blip>
              <a:srcRect b="47480"/>
              <a:stretch/>
            </p:blipFill>
            <p:spPr>
              <a:xfrm>
                <a:off x="14376041" y="2437826"/>
                <a:ext cx="1189700" cy="324537"/>
              </a:xfrm>
              <a:prstGeom prst="rect">
                <a:avLst/>
              </a:prstGeom>
            </p:spPr>
          </p:pic>
          <p:pic>
            <p:nvPicPr>
              <p:cNvPr id="506" name="Picture 505"/>
              <p:cNvPicPr>
                <a:picLocks noChangeAspect="1"/>
              </p:cNvPicPr>
              <p:nvPr/>
            </p:nvPicPr>
            <p:blipFill rotWithShape="1">
              <a:blip r:embed="rId10">
                <a:extLst>
                  <a:ext uri="{BEBA8EAE-BF5A-486C-A8C5-ECC9F3942E4B}">
                    <a14:imgProps xmlns:a14="http://schemas.microsoft.com/office/drawing/2010/main">
                      <a14:imgLayer r:embed="rId11">
                        <a14:imgEffect>
                          <a14:saturation sat="0"/>
                        </a14:imgEffect>
                      </a14:imgLayer>
                    </a14:imgProps>
                  </a:ext>
                </a:extLst>
              </a:blip>
              <a:srcRect t="53510" b="4892"/>
              <a:stretch/>
            </p:blipFill>
            <p:spPr>
              <a:xfrm>
                <a:off x="15194105" y="2467865"/>
                <a:ext cx="1189700" cy="257047"/>
              </a:xfrm>
              <a:prstGeom prst="rect">
                <a:avLst/>
              </a:prstGeom>
            </p:spPr>
          </p:pic>
        </p:grpSp>
      </p:grpSp>
      <p:grpSp>
        <p:nvGrpSpPr>
          <p:cNvPr id="660" name="CONTACT"/>
          <p:cNvGrpSpPr/>
          <p:nvPr/>
        </p:nvGrpSpPr>
        <p:grpSpPr>
          <a:xfrm>
            <a:off x="8187566" y="1546283"/>
            <a:ext cx="2269844" cy="1499350"/>
            <a:chOff x="6359335" y="-977221"/>
            <a:chExt cx="2315360" cy="1529415"/>
          </a:xfrm>
        </p:grpSpPr>
        <p:grpSp>
          <p:nvGrpSpPr>
            <p:cNvPr id="195" name="Group 194"/>
            <p:cNvGrpSpPr/>
            <p:nvPr/>
          </p:nvGrpSpPr>
          <p:grpSpPr>
            <a:xfrm>
              <a:off x="6604794" y="-977221"/>
              <a:ext cx="1809750" cy="954748"/>
              <a:chOff x="9010355" y="5113338"/>
              <a:chExt cx="1809750" cy="954748"/>
            </a:xfrm>
          </p:grpSpPr>
          <p:grpSp>
            <p:nvGrpSpPr>
              <p:cNvPr id="93" name="Group 92"/>
              <p:cNvGrpSpPr/>
              <p:nvPr/>
            </p:nvGrpSpPr>
            <p:grpSpPr>
              <a:xfrm>
                <a:off x="9010355" y="5113338"/>
                <a:ext cx="1809750" cy="669925"/>
                <a:chOff x="15309850" y="4578350"/>
                <a:chExt cx="1809750" cy="669925"/>
              </a:xfrm>
            </p:grpSpPr>
            <p:sp>
              <p:nvSpPr>
                <p:cNvPr id="489" name="Rectangle 488"/>
                <p:cNvSpPr/>
                <p:nvPr/>
              </p:nvSpPr>
              <p:spPr bwMode="auto">
                <a:xfrm>
                  <a:off x="15368432" y="4636997"/>
                  <a:ext cx="817226" cy="47417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2" name="Rectangle 491"/>
                <p:cNvSpPr/>
                <p:nvPr/>
              </p:nvSpPr>
              <p:spPr bwMode="auto">
                <a:xfrm>
                  <a:off x="16287349" y="4637781"/>
                  <a:ext cx="817226" cy="47417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5" name="Rectangle 494"/>
                <p:cNvSpPr/>
                <p:nvPr/>
              </p:nvSpPr>
              <p:spPr bwMode="auto">
                <a:xfrm>
                  <a:off x="16610945" y="4672795"/>
                  <a:ext cx="322124" cy="742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9143" rIns="0" bIns="9143" numCol="1" spcCol="0" rtlCol="0" fromWordArt="0" anchor="ctr" anchorCtr="0" forceAA="0" compatLnSpc="1">
                  <a:prstTxWarp prst="textNoShape">
                    <a:avLst/>
                  </a:prstTxWarp>
                  <a:spAutoFit/>
                </a:bodyPr>
                <a:lstStyle/>
                <a:p>
                  <a:pPr marL="0" marR="0" lvl="0" indent="0" algn="r" defTabSz="932270" eaLnBrk="1" fontAlgn="base" latinLnBrk="0" hangingPunct="1">
                    <a:lnSpc>
                      <a:spcPct val="90000"/>
                    </a:lnSpc>
                    <a:spcBef>
                      <a:spcPct val="0"/>
                    </a:spcBef>
                    <a:spcAft>
                      <a:spcPct val="0"/>
                    </a:spcAft>
                    <a:buClrTx/>
                    <a:buSzTx/>
                    <a:buFontTx/>
                    <a:buNone/>
                    <a:tabLst/>
                    <a:defRPr/>
                  </a:pPr>
                  <a:r>
                    <a:rPr kumimoji="0" lang="en-US" sz="392" b="1" i="0" u="none" strike="noStrike" kern="0" cap="none" spc="0" normalizeH="0" baseline="0" noProof="0" dirty="0">
                      <a:ln>
                        <a:noFill/>
                      </a:ln>
                      <a:solidFill>
                        <a:srgbClr val="505050"/>
                      </a:solidFill>
                      <a:effectLst/>
                      <a:uLnTx/>
                      <a:uFillTx/>
                      <a:ea typeface="Segoe UI" pitchFamily="34" charset="0"/>
                      <a:cs typeface="Segoe UI" pitchFamily="34" charset="0"/>
                    </a:rPr>
                    <a:t>Call Schedule</a:t>
                  </a:r>
                </a:p>
              </p:txBody>
            </p:sp>
            <p:sp>
              <p:nvSpPr>
                <p:cNvPr id="496" name="Rectangle 495"/>
                <p:cNvSpPr/>
                <p:nvPr/>
              </p:nvSpPr>
              <p:spPr bwMode="auto">
                <a:xfrm>
                  <a:off x="16587769" y="4777011"/>
                  <a:ext cx="453316" cy="277727"/>
                </a:xfrm>
                <a:prstGeom prst="rect">
                  <a:avLst/>
                </a:prstGeom>
                <a:solidFill>
                  <a:schemeClr val="bg1"/>
                </a:solidFill>
                <a:ln w="31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7" name="Rectangle 496"/>
                <p:cNvSpPr/>
                <p:nvPr/>
              </p:nvSpPr>
              <p:spPr bwMode="auto">
                <a:xfrm>
                  <a:off x="16622057" y="4791957"/>
                  <a:ext cx="403120"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defTabSz="932270" eaLnBrk="1" fontAlgn="base" latinLnBrk="0" hangingPunct="1">
                    <a:lnSpc>
                      <a:spcPct val="100000"/>
                    </a:lnSpc>
                    <a:spcBef>
                      <a:spcPct val="0"/>
                    </a:spcBef>
                    <a:spcAft>
                      <a:spcPct val="0"/>
                    </a:spcAft>
                    <a:buClrTx/>
                    <a:buSzTx/>
                    <a:buFontTx/>
                    <a:buNone/>
                    <a:tabLst/>
                    <a:defRPr/>
                  </a:pPr>
                  <a:r>
                    <a:rPr kumimoji="0" lang="en-US" sz="392" b="0" i="0" u="none" strike="noStrike" kern="0" cap="none" spc="0" normalizeH="0" baseline="0" noProof="0" dirty="0">
                      <a:ln>
                        <a:noFill/>
                      </a:ln>
                      <a:solidFill>
                        <a:srgbClr val="505050"/>
                      </a:solidFill>
                      <a:effectLst/>
                      <a:uLnTx/>
                      <a:uFillTx/>
                      <a:ea typeface="Segoe UI" pitchFamily="34" charset="0"/>
                      <a:cs typeface="Segoe UI" pitchFamily="34" charset="0"/>
                    </a:rPr>
                    <a:t>Claims assessment call scheduled</a:t>
                  </a:r>
                </a:p>
                <a:p>
                  <a:pPr marL="0" marR="0" lvl="0" indent="0" defTabSz="932270" eaLnBrk="1" fontAlgn="base" latinLnBrk="0" hangingPunct="1">
                    <a:lnSpc>
                      <a:spcPct val="100000"/>
                    </a:lnSpc>
                    <a:spcBef>
                      <a:spcPct val="0"/>
                    </a:spcBef>
                    <a:spcAft>
                      <a:spcPct val="0"/>
                    </a:spcAft>
                    <a:buClrTx/>
                    <a:buSzTx/>
                    <a:buFontTx/>
                    <a:buNone/>
                    <a:tabLst/>
                    <a:defRPr/>
                  </a:pPr>
                  <a:r>
                    <a:rPr kumimoji="0" lang="en-US" sz="392" b="1" i="0" u="none" strike="noStrike" kern="0" cap="none" spc="0" normalizeH="0" baseline="0" noProof="0" dirty="0">
                      <a:ln>
                        <a:noFill/>
                      </a:ln>
                      <a:solidFill>
                        <a:srgbClr val="505050"/>
                      </a:solidFill>
                      <a:effectLst/>
                      <a:uLnTx/>
                      <a:uFillTx/>
                      <a:ea typeface="Segoe UI" pitchFamily="34" charset="0"/>
                      <a:cs typeface="Segoe UI" pitchFamily="34" charset="0"/>
                    </a:rPr>
                    <a:t>08:23 AM</a:t>
                  </a:r>
                </a:p>
              </p:txBody>
            </p:sp>
            <p:grpSp>
              <p:nvGrpSpPr>
                <p:cNvPr id="498" name="Group 497"/>
                <p:cNvGrpSpPr/>
                <p:nvPr/>
              </p:nvGrpSpPr>
              <p:grpSpPr>
                <a:xfrm>
                  <a:off x="15356703" y="4630887"/>
                  <a:ext cx="797033" cy="465355"/>
                  <a:chOff x="7896484" y="4319403"/>
                  <a:chExt cx="785896" cy="478486"/>
                </a:xfrm>
              </p:grpSpPr>
              <p:sp>
                <p:nvSpPr>
                  <p:cNvPr id="539" name="Rectangle 538"/>
                  <p:cNvSpPr/>
                  <p:nvPr/>
                </p:nvSpPr>
                <p:spPr bwMode="auto">
                  <a:xfrm>
                    <a:off x="7906271" y="4319403"/>
                    <a:ext cx="776109" cy="47848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505050"/>
                      </a:solidFill>
                      <a:effectLst/>
                      <a:uLnTx/>
                      <a:uFillTx/>
                      <a:latin typeface="Segoe UI"/>
                      <a:ea typeface="Segoe UI" pitchFamily="34" charset="0"/>
                      <a:cs typeface="Segoe UI" pitchFamily="34" charset="0"/>
                    </a:endParaRPr>
                  </a:p>
                </p:txBody>
              </p:sp>
              <p:sp>
                <p:nvSpPr>
                  <p:cNvPr id="541" name="Rectangle 540"/>
                  <p:cNvSpPr/>
                  <p:nvPr/>
                </p:nvSpPr>
                <p:spPr bwMode="auto">
                  <a:xfrm>
                    <a:off x="7896484" y="4330821"/>
                    <a:ext cx="765475" cy="44240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err="1">
                      <a:ln>
                        <a:noFill/>
                      </a:ln>
                      <a:solidFill>
                        <a:srgbClr val="505050"/>
                      </a:solidFill>
                      <a:effectLst/>
                      <a:uLnTx/>
                      <a:uFillTx/>
                      <a:latin typeface="Segoe UI"/>
                      <a:ea typeface="Segoe UI" pitchFamily="34" charset="0"/>
                      <a:cs typeface="Segoe UI" pitchFamily="34" charset="0"/>
                    </a:endParaRPr>
                  </a:p>
                </p:txBody>
              </p:sp>
              <p:sp>
                <p:nvSpPr>
                  <p:cNvPr id="542" name="Rectangle 541"/>
                  <p:cNvSpPr/>
                  <p:nvPr/>
                </p:nvSpPr>
                <p:spPr bwMode="auto">
                  <a:xfrm>
                    <a:off x="7909298" y="4549123"/>
                    <a:ext cx="740779" cy="211670"/>
                  </a:xfrm>
                  <a:prstGeom prst="rect">
                    <a:avLst/>
                  </a:prstGeom>
                  <a:solidFill>
                    <a:schemeClr val="bg1"/>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defTabSz="914201" eaLnBrk="1" fontAlgn="base" latinLnBrk="0" hangingPunct="1">
                      <a:lnSpc>
                        <a:spcPct val="100000"/>
                      </a:lnSpc>
                      <a:spcBef>
                        <a:spcPct val="0"/>
                      </a:spcBef>
                      <a:spcAft>
                        <a:spcPts val="600"/>
                      </a:spcAft>
                      <a:buClrTx/>
                      <a:buSzTx/>
                      <a:buFontTx/>
                      <a:buNone/>
                      <a:tabLst/>
                      <a:defRPr/>
                    </a:pPr>
                    <a:endParaRPr kumimoji="0" lang="en-US" sz="200" b="0" i="0" u="none" strike="noStrike" kern="0" cap="none" spc="0" normalizeH="0" baseline="0" noProof="0" dirty="0">
                      <a:ln>
                        <a:noFill/>
                      </a:ln>
                      <a:solidFill>
                        <a:srgbClr val="505050"/>
                      </a:solidFill>
                      <a:effectLst/>
                      <a:uLnTx/>
                      <a:uFillTx/>
                      <a:latin typeface="Segoe UI"/>
                    </a:endParaRPr>
                  </a:p>
                </p:txBody>
              </p:sp>
              <p:sp>
                <p:nvSpPr>
                  <p:cNvPr id="543" name="Rectangle 542"/>
                  <p:cNvSpPr/>
                  <p:nvPr/>
                </p:nvSpPr>
                <p:spPr bwMode="auto">
                  <a:xfrm>
                    <a:off x="7909298" y="4640253"/>
                    <a:ext cx="154991" cy="115085"/>
                  </a:xfrm>
                  <a:prstGeom prst="rect">
                    <a:avLst/>
                  </a:prstGeom>
                  <a:solidFill>
                    <a:schemeClr val="bg1">
                      <a:lumMod val="95000"/>
                    </a:schemeClr>
                  </a:solidFill>
                  <a:ln w="3175">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defTabSz="914201" eaLnBrk="1" fontAlgn="base" latinLnBrk="0" hangingPunct="1">
                      <a:lnSpc>
                        <a:spcPct val="100000"/>
                      </a:lnSpc>
                      <a:spcBef>
                        <a:spcPct val="0"/>
                      </a:spcBef>
                      <a:spcAft>
                        <a:spcPts val="600"/>
                      </a:spcAft>
                      <a:buClrTx/>
                      <a:buSzTx/>
                      <a:buFontTx/>
                      <a:buNone/>
                      <a:tabLst/>
                      <a:defRPr/>
                    </a:pPr>
                    <a:endParaRPr kumimoji="0" lang="en-US" sz="200" b="0" i="0" u="none" strike="noStrike" kern="0" cap="none" spc="0" normalizeH="0" baseline="0" noProof="0" dirty="0">
                      <a:ln>
                        <a:noFill/>
                      </a:ln>
                      <a:solidFill>
                        <a:srgbClr val="505050"/>
                      </a:solidFill>
                      <a:effectLst/>
                      <a:uLnTx/>
                      <a:uFillTx/>
                      <a:latin typeface="Segoe UI"/>
                    </a:endParaRPr>
                  </a:p>
                </p:txBody>
              </p:sp>
              <p:sp>
                <p:nvSpPr>
                  <p:cNvPr id="544" name="Freeform: Shape 906"/>
                  <p:cNvSpPr/>
                  <p:nvPr/>
                </p:nvSpPr>
                <p:spPr bwMode="auto">
                  <a:xfrm>
                    <a:off x="7919424" y="4341275"/>
                    <a:ext cx="45401" cy="33456"/>
                  </a:xfrm>
                  <a:custGeom>
                    <a:avLst/>
                    <a:gdLst>
                      <a:gd name="connsiteX0" fmla="*/ 10997 w 1632582"/>
                      <a:gd name="connsiteY0" fmla="*/ 243449 h 1239742"/>
                      <a:gd name="connsiteX1" fmla="*/ 1621585 w 1632582"/>
                      <a:gd name="connsiteY1" fmla="*/ 243449 h 1239742"/>
                      <a:gd name="connsiteX2" fmla="*/ 1631958 w 1632582"/>
                      <a:gd name="connsiteY2" fmla="*/ 252939 h 1239742"/>
                      <a:gd name="connsiteX3" fmla="*/ 1632033 w 1632582"/>
                      <a:gd name="connsiteY3" fmla="*/ 252939 h 1239742"/>
                      <a:gd name="connsiteX4" fmla="*/ 1632103 w 1632582"/>
                      <a:gd name="connsiteY4" fmla="*/ 253290 h 1239742"/>
                      <a:gd name="connsiteX5" fmla="*/ 1632582 w 1632582"/>
                      <a:gd name="connsiteY5" fmla="*/ 254446 h 1239742"/>
                      <a:gd name="connsiteX6" fmla="*/ 1632582 w 1632582"/>
                      <a:gd name="connsiteY6" fmla="*/ 255663 h 1239742"/>
                      <a:gd name="connsiteX7" fmla="*/ 1632582 w 1632582"/>
                      <a:gd name="connsiteY7" fmla="*/ 276440 h 1239742"/>
                      <a:gd name="connsiteX8" fmla="*/ 1632582 w 1632582"/>
                      <a:gd name="connsiteY8" fmla="*/ 1203458 h 1239742"/>
                      <a:gd name="connsiteX9" fmla="*/ 1596298 w 1632582"/>
                      <a:gd name="connsiteY9" fmla="*/ 1239742 h 1239742"/>
                      <a:gd name="connsiteX10" fmla="*/ 36284 w 1632582"/>
                      <a:gd name="connsiteY10" fmla="*/ 1239742 h 1239742"/>
                      <a:gd name="connsiteX11" fmla="*/ 0 w 1632582"/>
                      <a:gd name="connsiteY11" fmla="*/ 1203458 h 1239742"/>
                      <a:gd name="connsiteX12" fmla="*/ 0 w 1632582"/>
                      <a:gd name="connsiteY12" fmla="*/ 276440 h 1239742"/>
                      <a:gd name="connsiteX13" fmla="*/ 0 w 1632582"/>
                      <a:gd name="connsiteY13" fmla="*/ 255663 h 1239742"/>
                      <a:gd name="connsiteX14" fmla="*/ 0 w 1632582"/>
                      <a:gd name="connsiteY14" fmla="*/ 254446 h 1239742"/>
                      <a:gd name="connsiteX15" fmla="*/ 480 w 1632582"/>
                      <a:gd name="connsiteY15" fmla="*/ 253289 h 1239742"/>
                      <a:gd name="connsiteX16" fmla="*/ 550 w 1632582"/>
                      <a:gd name="connsiteY16" fmla="*/ 252939 h 1239742"/>
                      <a:gd name="connsiteX17" fmla="*/ 625 w 1632582"/>
                      <a:gd name="connsiteY17" fmla="*/ 252939 h 1239742"/>
                      <a:gd name="connsiteX18" fmla="*/ 10997 w 1632582"/>
                      <a:gd name="connsiteY18" fmla="*/ 243449 h 1239742"/>
                      <a:gd name="connsiteX19" fmla="*/ 181268 w 1632582"/>
                      <a:gd name="connsiteY19" fmla="*/ 0 h 1239742"/>
                      <a:gd name="connsiteX20" fmla="*/ 682030 w 1632582"/>
                      <a:gd name="connsiteY20" fmla="*/ 0 h 1239742"/>
                      <a:gd name="connsiteX21" fmla="*/ 733932 w 1632582"/>
                      <a:gd name="connsiteY21" fmla="*/ 51902 h 1239742"/>
                      <a:gd name="connsiteX22" fmla="*/ 733932 w 1632582"/>
                      <a:gd name="connsiteY22" fmla="*/ 148542 h 1239742"/>
                      <a:gd name="connsiteX23" fmla="*/ 1545568 w 1632582"/>
                      <a:gd name="connsiteY23" fmla="*/ 148542 h 1239742"/>
                      <a:gd name="connsiteX24" fmla="*/ 1560427 w 1632582"/>
                      <a:gd name="connsiteY24" fmla="*/ 163400 h 1239742"/>
                      <a:gd name="connsiteX25" fmla="*/ 1560427 w 1632582"/>
                      <a:gd name="connsiteY25" fmla="*/ 218927 h 1239742"/>
                      <a:gd name="connsiteX26" fmla="*/ 73246 w 1632582"/>
                      <a:gd name="connsiteY26" fmla="*/ 218927 h 1239742"/>
                      <a:gd name="connsiteX27" fmla="*/ 73246 w 1632582"/>
                      <a:gd name="connsiteY27" fmla="*/ 163400 h 1239742"/>
                      <a:gd name="connsiteX28" fmla="*/ 88104 w 1632582"/>
                      <a:gd name="connsiteY28" fmla="*/ 148542 h 1239742"/>
                      <a:gd name="connsiteX29" fmla="*/ 129367 w 1632582"/>
                      <a:gd name="connsiteY29" fmla="*/ 148542 h 1239742"/>
                      <a:gd name="connsiteX30" fmla="*/ 129367 w 1632582"/>
                      <a:gd name="connsiteY30" fmla="*/ 51902 h 1239742"/>
                      <a:gd name="connsiteX31" fmla="*/ 181268 w 1632582"/>
                      <a:gd name="connsiteY31" fmla="*/ 0 h 1239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632582" h="1239742">
                        <a:moveTo>
                          <a:pt x="10997" y="243449"/>
                        </a:moveTo>
                        <a:lnTo>
                          <a:pt x="1621585" y="243449"/>
                        </a:lnTo>
                        <a:cubicBezTo>
                          <a:pt x="1627122" y="243449"/>
                          <a:pt x="1631703" y="247541"/>
                          <a:pt x="1631958" y="252939"/>
                        </a:cubicBezTo>
                        <a:lnTo>
                          <a:pt x="1632033" y="252939"/>
                        </a:lnTo>
                        <a:lnTo>
                          <a:pt x="1632103" y="253290"/>
                        </a:lnTo>
                        <a:cubicBezTo>
                          <a:pt x="1632560" y="253639"/>
                          <a:pt x="1632582" y="254040"/>
                          <a:pt x="1632582" y="254446"/>
                        </a:cubicBezTo>
                        <a:lnTo>
                          <a:pt x="1632582" y="255663"/>
                        </a:lnTo>
                        <a:lnTo>
                          <a:pt x="1632582" y="276440"/>
                        </a:lnTo>
                        <a:lnTo>
                          <a:pt x="1632582" y="1203458"/>
                        </a:lnTo>
                        <a:cubicBezTo>
                          <a:pt x="1632582" y="1223497"/>
                          <a:pt x="1616337" y="1239742"/>
                          <a:pt x="1596298" y="1239742"/>
                        </a:cubicBezTo>
                        <a:lnTo>
                          <a:pt x="36284" y="1239742"/>
                        </a:lnTo>
                        <a:cubicBezTo>
                          <a:pt x="16245" y="1239742"/>
                          <a:pt x="0" y="1223497"/>
                          <a:pt x="0" y="1203458"/>
                        </a:cubicBezTo>
                        <a:lnTo>
                          <a:pt x="0" y="276440"/>
                        </a:lnTo>
                        <a:lnTo>
                          <a:pt x="0" y="255663"/>
                        </a:lnTo>
                        <a:lnTo>
                          <a:pt x="0" y="254446"/>
                        </a:lnTo>
                        <a:lnTo>
                          <a:pt x="480" y="253289"/>
                        </a:lnTo>
                        <a:lnTo>
                          <a:pt x="550" y="252939"/>
                        </a:lnTo>
                        <a:lnTo>
                          <a:pt x="625" y="252939"/>
                        </a:lnTo>
                        <a:cubicBezTo>
                          <a:pt x="879" y="247541"/>
                          <a:pt x="5460" y="243449"/>
                          <a:pt x="10997" y="243449"/>
                        </a:cubicBezTo>
                        <a:close/>
                        <a:moveTo>
                          <a:pt x="181268" y="0"/>
                        </a:moveTo>
                        <a:lnTo>
                          <a:pt x="682030" y="0"/>
                        </a:lnTo>
                        <a:cubicBezTo>
                          <a:pt x="710695" y="0"/>
                          <a:pt x="733932" y="23237"/>
                          <a:pt x="733932" y="51902"/>
                        </a:cubicBezTo>
                        <a:lnTo>
                          <a:pt x="733932" y="148542"/>
                        </a:lnTo>
                        <a:lnTo>
                          <a:pt x="1545568" y="148542"/>
                        </a:lnTo>
                        <a:cubicBezTo>
                          <a:pt x="1553774" y="148542"/>
                          <a:pt x="1560427" y="155194"/>
                          <a:pt x="1560427" y="163400"/>
                        </a:cubicBezTo>
                        <a:lnTo>
                          <a:pt x="1560427" y="218927"/>
                        </a:lnTo>
                        <a:lnTo>
                          <a:pt x="73246" y="218927"/>
                        </a:lnTo>
                        <a:lnTo>
                          <a:pt x="73246" y="163400"/>
                        </a:lnTo>
                        <a:cubicBezTo>
                          <a:pt x="73246" y="155194"/>
                          <a:pt x="79898" y="148542"/>
                          <a:pt x="88104" y="148542"/>
                        </a:cubicBezTo>
                        <a:lnTo>
                          <a:pt x="129367" y="148542"/>
                        </a:lnTo>
                        <a:lnTo>
                          <a:pt x="129367" y="51902"/>
                        </a:lnTo>
                        <a:cubicBezTo>
                          <a:pt x="129367" y="23237"/>
                          <a:pt x="152604" y="0"/>
                          <a:pt x="181268" y="0"/>
                        </a:cubicBezTo>
                        <a:close/>
                      </a:path>
                    </a:pathLst>
                  </a:custGeom>
                  <a:solidFill>
                    <a:srgbClr val="000000">
                      <a:lumMod val="50000"/>
                      <a:lumOff val="50000"/>
                    </a:srgbClr>
                  </a:solidFill>
                  <a:ln>
                    <a:noFill/>
                  </a:ln>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4201"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sysClr val="windowText" lastClr="000000"/>
                      </a:solidFill>
                      <a:effectLst/>
                      <a:uLnTx/>
                      <a:uFillTx/>
                      <a:latin typeface="Segoe UI"/>
                    </a:endParaRPr>
                  </a:p>
                </p:txBody>
              </p:sp>
              <p:sp>
                <p:nvSpPr>
                  <p:cNvPr id="545" name="TextBox 544"/>
                  <p:cNvSpPr txBox="1"/>
                  <p:nvPr/>
                </p:nvSpPr>
                <p:spPr>
                  <a:xfrm>
                    <a:off x="7988176" y="4346018"/>
                    <a:ext cx="119883" cy="32281"/>
                  </a:xfrm>
                  <a:prstGeom prst="rect">
                    <a:avLst/>
                  </a:prstGeom>
                  <a:noFill/>
                </p:spPr>
                <p:txBody>
                  <a:bodyPr wrap="square" lIns="0" tIns="0" rIns="0" bIns="0" rtlCol="0">
                    <a:spAutoFit/>
                  </a:bodyPr>
                  <a:lstStyle/>
                  <a:p>
                    <a:pPr marL="0" marR="0" lvl="0" indent="0" defTabSz="914201" eaLnBrk="1" fontAlgn="auto" latinLnBrk="0" hangingPunct="1">
                      <a:lnSpc>
                        <a:spcPct val="100000"/>
                      </a:lnSpc>
                      <a:spcBef>
                        <a:spcPts val="0"/>
                      </a:spcBef>
                      <a:spcAft>
                        <a:spcPts val="600"/>
                      </a:spcAft>
                      <a:buClrTx/>
                      <a:buSzTx/>
                      <a:buFontTx/>
                      <a:buNone/>
                      <a:tabLst/>
                      <a:defRPr/>
                    </a:pPr>
                    <a:r>
                      <a:rPr kumimoji="0" lang="en-US" sz="200" b="0" i="0" u="none" strike="noStrike" kern="0" cap="none" spc="0" normalizeH="0" baseline="0" noProof="0" dirty="0">
                        <a:ln>
                          <a:noFill/>
                        </a:ln>
                        <a:solidFill>
                          <a:sysClr val="windowText" lastClr="000000"/>
                        </a:solidFill>
                        <a:effectLst/>
                        <a:uLnTx/>
                        <a:uFillTx/>
                        <a:latin typeface="Segoe UI"/>
                      </a:rPr>
                      <a:t>Account</a:t>
                    </a:r>
                  </a:p>
                </p:txBody>
              </p:sp>
              <p:sp>
                <p:nvSpPr>
                  <p:cNvPr id="546" name="TextBox 545"/>
                  <p:cNvSpPr txBox="1"/>
                  <p:nvPr/>
                </p:nvSpPr>
                <p:spPr>
                  <a:xfrm>
                    <a:off x="8178792" y="4357880"/>
                    <a:ext cx="146819" cy="64561"/>
                  </a:xfrm>
                  <a:prstGeom prst="rect">
                    <a:avLst/>
                  </a:prstGeom>
                  <a:noFill/>
                </p:spPr>
                <p:txBody>
                  <a:bodyPr wrap="square" lIns="0" tIns="0" rIns="0" bIns="0" rtlCol="0">
                    <a:spAutoFit/>
                  </a:bodyPr>
                  <a:lstStyle/>
                  <a:p>
                    <a:pPr marL="0" marR="0" lvl="0" indent="0" defTabSz="914201" eaLnBrk="1" fontAlgn="auto" latinLnBrk="0" hangingPunct="1">
                      <a:lnSpc>
                        <a:spcPct val="100000"/>
                      </a:lnSpc>
                      <a:spcBef>
                        <a:spcPts val="0"/>
                      </a:spcBef>
                      <a:spcAft>
                        <a:spcPts val="600"/>
                      </a:spcAft>
                      <a:buClrTx/>
                      <a:buSzTx/>
                      <a:buFontTx/>
                      <a:buNone/>
                      <a:tabLst/>
                      <a:defRPr/>
                    </a:pPr>
                    <a:r>
                      <a:rPr kumimoji="0" lang="en-US" sz="200" b="1" i="0" u="none" strike="noStrike" kern="0" cap="none" spc="0" normalizeH="0" baseline="0" noProof="0" dirty="0">
                        <a:ln>
                          <a:noFill/>
                        </a:ln>
                        <a:solidFill>
                          <a:sysClr val="windowText" lastClr="000000"/>
                        </a:solidFill>
                        <a:effectLst/>
                        <a:uLnTx/>
                        <a:uFillTx/>
                        <a:latin typeface="Segoe UI"/>
                      </a:rPr>
                      <a:t>ABC Customer</a:t>
                    </a:r>
                  </a:p>
                </p:txBody>
              </p:sp>
              <p:sp>
                <p:nvSpPr>
                  <p:cNvPr id="547" name="TextBox 546"/>
                  <p:cNvSpPr txBox="1"/>
                  <p:nvPr/>
                </p:nvSpPr>
                <p:spPr>
                  <a:xfrm>
                    <a:off x="7988174" y="4401475"/>
                    <a:ext cx="179784" cy="32281"/>
                  </a:xfrm>
                  <a:prstGeom prst="rect">
                    <a:avLst/>
                  </a:prstGeom>
                  <a:noFill/>
                </p:spPr>
                <p:txBody>
                  <a:bodyPr wrap="square" lIns="0" tIns="0" rIns="0" bIns="0" rtlCol="0">
                    <a:spAutoFit/>
                  </a:bodyPr>
                  <a:lstStyle/>
                  <a:p>
                    <a:pPr marL="0" marR="0" lvl="0" indent="0" defTabSz="914201" eaLnBrk="1" fontAlgn="auto" latinLnBrk="0" hangingPunct="1">
                      <a:lnSpc>
                        <a:spcPct val="100000"/>
                      </a:lnSpc>
                      <a:spcBef>
                        <a:spcPts val="0"/>
                      </a:spcBef>
                      <a:spcAft>
                        <a:spcPts val="600"/>
                      </a:spcAft>
                      <a:buClrTx/>
                      <a:buSzTx/>
                      <a:buFontTx/>
                      <a:buNone/>
                      <a:tabLst/>
                      <a:defRPr/>
                    </a:pPr>
                    <a:r>
                      <a:rPr kumimoji="0" lang="en-US" sz="200" b="0" i="0" u="none" strike="noStrike" kern="0" cap="none" spc="0" normalizeH="0" baseline="0" noProof="0" dirty="0">
                        <a:ln>
                          <a:noFill/>
                        </a:ln>
                        <a:solidFill>
                          <a:sysClr val="windowText" lastClr="000000"/>
                        </a:solidFill>
                        <a:effectLst/>
                        <a:uLnTx/>
                        <a:uFillTx/>
                        <a:latin typeface="Segoe UI"/>
                      </a:rPr>
                      <a:t>Primary Contact</a:t>
                    </a:r>
                  </a:p>
                </p:txBody>
              </p:sp>
              <p:sp>
                <p:nvSpPr>
                  <p:cNvPr id="548" name="TextBox 547"/>
                  <p:cNvSpPr txBox="1"/>
                  <p:nvPr/>
                </p:nvSpPr>
                <p:spPr>
                  <a:xfrm>
                    <a:off x="7991296" y="4474704"/>
                    <a:ext cx="154339" cy="32281"/>
                  </a:xfrm>
                  <a:prstGeom prst="rect">
                    <a:avLst/>
                  </a:prstGeom>
                  <a:noFill/>
                </p:spPr>
                <p:txBody>
                  <a:bodyPr wrap="square" lIns="0" tIns="0" rIns="0" bIns="0" rtlCol="0">
                    <a:spAutoFit/>
                  </a:bodyPr>
                  <a:lstStyle/>
                  <a:p>
                    <a:pPr marL="0" marR="0" lvl="0" indent="0" defTabSz="914201" eaLnBrk="1" fontAlgn="auto" latinLnBrk="0" hangingPunct="1">
                      <a:lnSpc>
                        <a:spcPct val="100000"/>
                      </a:lnSpc>
                      <a:spcBef>
                        <a:spcPts val="0"/>
                      </a:spcBef>
                      <a:spcAft>
                        <a:spcPts val="600"/>
                      </a:spcAft>
                      <a:buClrTx/>
                      <a:buSzTx/>
                      <a:buFontTx/>
                      <a:buNone/>
                      <a:tabLst/>
                      <a:defRPr/>
                    </a:pPr>
                    <a:r>
                      <a:rPr kumimoji="0" lang="en-US" sz="200" b="0" i="0" u="none" strike="noStrike" kern="0" cap="none" spc="0" normalizeH="0" baseline="0" noProof="0" dirty="0">
                        <a:ln>
                          <a:noFill/>
                        </a:ln>
                        <a:solidFill>
                          <a:sysClr val="windowText" lastClr="000000"/>
                        </a:solidFill>
                        <a:effectLst/>
                        <a:uLnTx/>
                        <a:uFillTx/>
                        <a:latin typeface="Segoe UI"/>
                      </a:rPr>
                      <a:t>Owner</a:t>
                    </a:r>
                  </a:p>
                </p:txBody>
              </p:sp>
              <p:sp>
                <p:nvSpPr>
                  <p:cNvPr id="549" name="TextBox 548"/>
                  <p:cNvSpPr txBox="1"/>
                  <p:nvPr/>
                </p:nvSpPr>
                <p:spPr>
                  <a:xfrm>
                    <a:off x="7991998" y="4505198"/>
                    <a:ext cx="250861" cy="32281"/>
                  </a:xfrm>
                  <a:prstGeom prst="rect">
                    <a:avLst/>
                  </a:prstGeom>
                  <a:noFill/>
                </p:spPr>
                <p:txBody>
                  <a:bodyPr wrap="square" lIns="0" tIns="0" rIns="0" bIns="0" rtlCol="0">
                    <a:spAutoFit/>
                  </a:bodyPr>
                  <a:lstStyle/>
                  <a:p>
                    <a:pPr marL="0" marR="0" lvl="0" indent="0" defTabSz="914201" eaLnBrk="1" fontAlgn="auto" latinLnBrk="0" hangingPunct="1">
                      <a:lnSpc>
                        <a:spcPct val="100000"/>
                      </a:lnSpc>
                      <a:spcBef>
                        <a:spcPts val="0"/>
                      </a:spcBef>
                      <a:spcAft>
                        <a:spcPts val="600"/>
                      </a:spcAft>
                      <a:buClrTx/>
                      <a:buSzTx/>
                      <a:buFontTx/>
                      <a:buNone/>
                      <a:tabLst/>
                      <a:defRPr/>
                    </a:pPr>
                    <a:r>
                      <a:rPr kumimoji="0" lang="en-US" sz="200" b="0" i="0" u="none" strike="noStrike" kern="0" cap="none" spc="0" normalizeH="0" baseline="0" noProof="0" dirty="0">
                        <a:ln>
                          <a:noFill/>
                        </a:ln>
                        <a:solidFill>
                          <a:sysClr val="windowText" lastClr="000000"/>
                        </a:solidFill>
                        <a:effectLst/>
                        <a:uLnTx/>
                        <a:uFillTx/>
                        <a:latin typeface="Segoe UI"/>
                      </a:rPr>
                      <a:t>DFC Administrator</a:t>
                    </a:r>
                  </a:p>
                </p:txBody>
              </p:sp>
              <p:sp>
                <p:nvSpPr>
                  <p:cNvPr id="550" name="TextBox 549"/>
                  <p:cNvSpPr txBox="1"/>
                  <p:nvPr/>
                </p:nvSpPr>
                <p:spPr>
                  <a:xfrm>
                    <a:off x="8349482" y="4449020"/>
                    <a:ext cx="250667" cy="32281"/>
                  </a:xfrm>
                  <a:prstGeom prst="rect">
                    <a:avLst/>
                  </a:prstGeom>
                  <a:noFill/>
                </p:spPr>
                <p:txBody>
                  <a:bodyPr wrap="square" lIns="0" tIns="0" rIns="0" bIns="0" rtlCol="0">
                    <a:spAutoFit/>
                  </a:bodyPr>
                  <a:lstStyle/>
                  <a:p>
                    <a:pPr marL="0" marR="0" lvl="0" indent="0" defTabSz="914201" eaLnBrk="1" fontAlgn="auto" latinLnBrk="0" hangingPunct="1">
                      <a:lnSpc>
                        <a:spcPct val="100000"/>
                      </a:lnSpc>
                      <a:spcBef>
                        <a:spcPts val="0"/>
                      </a:spcBef>
                      <a:spcAft>
                        <a:spcPts val="600"/>
                      </a:spcAft>
                      <a:buClrTx/>
                      <a:buSzTx/>
                      <a:buFontTx/>
                      <a:buNone/>
                      <a:tabLst/>
                      <a:defRPr/>
                    </a:pPr>
                    <a:r>
                      <a:rPr kumimoji="0" lang="en-US" sz="200" b="0" i="0" u="none" strike="noStrike" kern="0" cap="none" spc="0" normalizeH="0" baseline="0" noProof="0" dirty="0">
                        <a:ln>
                          <a:noFill/>
                        </a:ln>
                        <a:solidFill>
                          <a:sysClr val="windowText" lastClr="000000"/>
                        </a:solidFill>
                        <a:effectLst/>
                        <a:uLnTx/>
                        <a:uFillTx/>
                        <a:latin typeface="Segoe UI"/>
                      </a:rPr>
                      <a:t>Annual Revenue</a:t>
                    </a:r>
                  </a:p>
                </p:txBody>
              </p:sp>
              <p:sp>
                <p:nvSpPr>
                  <p:cNvPr id="551" name="TextBox 550"/>
                  <p:cNvSpPr txBox="1"/>
                  <p:nvPr/>
                </p:nvSpPr>
                <p:spPr>
                  <a:xfrm>
                    <a:off x="8353598" y="4486004"/>
                    <a:ext cx="190843" cy="32281"/>
                  </a:xfrm>
                  <a:prstGeom prst="rect">
                    <a:avLst/>
                  </a:prstGeom>
                  <a:noFill/>
                </p:spPr>
                <p:txBody>
                  <a:bodyPr wrap="square" lIns="0" tIns="0" rIns="0" bIns="0" rtlCol="0">
                    <a:spAutoFit/>
                  </a:bodyPr>
                  <a:lstStyle/>
                  <a:p>
                    <a:pPr marL="0" marR="0" lvl="0" indent="0" defTabSz="914201" eaLnBrk="1" fontAlgn="auto" latinLnBrk="0" hangingPunct="1">
                      <a:lnSpc>
                        <a:spcPct val="100000"/>
                      </a:lnSpc>
                      <a:spcBef>
                        <a:spcPts val="0"/>
                      </a:spcBef>
                      <a:spcAft>
                        <a:spcPts val="600"/>
                      </a:spcAft>
                      <a:buClrTx/>
                      <a:buSzTx/>
                      <a:buFontTx/>
                      <a:buNone/>
                      <a:tabLst/>
                      <a:defRPr/>
                    </a:pPr>
                    <a:r>
                      <a:rPr kumimoji="0" lang="en-US" sz="200" b="0" i="0" u="none" strike="noStrike" kern="0" cap="none" spc="0" normalizeH="0" baseline="0" noProof="0" dirty="0">
                        <a:ln>
                          <a:noFill/>
                        </a:ln>
                        <a:solidFill>
                          <a:sysClr val="windowText" lastClr="000000"/>
                        </a:solidFill>
                        <a:effectLst/>
                        <a:uLnTx/>
                        <a:uFillTx/>
                        <a:latin typeface="Segoe UI"/>
                      </a:rPr>
                      <a:t>Credit Limit</a:t>
                    </a:r>
                  </a:p>
                </p:txBody>
              </p:sp>
              <p:sp>
                <p:nvSpPr>
                  <p:cNvPr id="552" name="TextBox 551"/>
                  <p:cNvSpPr txBox="1"/>
                  <p:nvPr/>
                </p:nvSpPr>
                <p:spPr>
                  <a:xfrm>
                    <a:off x="8351851" y="4386802"/>
                    <a:ext cx="262830" cy="64561"/>
                  </a:xfrm>
                  <a:prstGeom prst="rect">
                    <a:avLst/>
                  </a:prstGeom>
                  <a:noFill/>
                </p:spPr>
                <p:txBody>
                  <a:bodyPr wrap="square" lIns="0" tIns="0" rIns="0" bIns="0" rtlCol="0">
                    <a:spAutoFit/>
                  </a:bodyPr>
                  <a:lstStyle/>
                  <a:p>
                    <a:pPr marL="0" marR="0" lvl="0" indent="0" defTabSz="914201" eaLnBrk="1" fontAlgn="auto" latinLnBrk="0" hangingPunct="1">
                      <a:lnSpc>
                        <a:spcPct val="100000"/>
                      </a:lnSpc>
                      <a:spcBef>
                        <a:spcPts val="0"/>
                      </a:spcBef>
                      <a:spcAft>
                        <a:spcPts val="600"/>
                      </a:spcAft>
                      <a:buClrTx/>
                      <a:buSzTx/>
                      <a:buFontTx/>
                      <a:buNone/>
                      <a:tabLst/>
                      <a:defRPr/>
                    </a:pPr>
                    <a:r>
                      <a:rPr kumimoji="0" lang="en-US" sz="200" b="0" i="0" u="none" strike="noStrike" kern="0" cap="none" spc="0" normalizeH="0" baseline="0" noProof="0" dirty="0">
                        <a:ln>
                          <a:noFill/>
                        </a:ln>
                        <a:solidFill>
                          <a:sysClr val="windowText" lastClr="000000"/>
                        </a:solidFill>
                        <a:effectLst/>
                        <a:uLnTx/>
                        <a:uFillTx/>
                        <a:latin typeface="Segoe UI"/>
                      </a:rPr>
                      <a:t>Preferred method of Contact</a:t>
                    </a:r>
                  </a:p>
                </p:txBody>
              </p:sp>
              <p:sp>
                <p:nvSpPr>
                  <p:cNvPr id="553" name="Rectangle 552"/>
                  <p:cNvSpPr/>
                  <p:nvPr/>
                </p:nvSpPr>
                <p:spPr bwMode="auto">
                  <a:xfrm>
                    <a:off x="8454364" y="4346018"/>
                    <a:ext cx="195457" cy="25312"/>
                  </a:xfrm>
                  <a:prstGeom prst="rect">
                    <a:avLst/>
                  </a:prstGeom>
                  <a:solidFill>
                    <a:schemeClr val="bg1"/>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 tIns="0" rIns="0" bIns="0" numCol="1" spcCol="0" rtlCol="0" fromWordArt="0" anchor="ctr" anchorCtr="0" forceAA="0" compatLnSpc="1">
                    <a:prstTxWarp prst="textNoShape">
                      <a:avLst/>
                    </a:prstTxWarp>
                    <a:noAutofit/>
                  </a:bodyPr>
                  <a:lstStyle/>
                  <a:p>
                    <a:pPr marL="0" marR="0" lvl="0" indent="0" defTabSz="914201" eaLnBrk="1" fontAlgn="base" latinLnBrk="0" hangingPunct="1">
                      <a:lnSpc>
                        <a:spcPct val="100000"/>
                      </a:lnSpc>
                      <a:spcBef>
                        <a:spcPct val="0"/>
                      </a:spcBef>
                      <a:spcAft>
                        <a:spcPts val="600"/>
                      </a:spcAft>
                      <a:buClrTx/>
                      <a:buSzTx/>
                      <a:buFontTx/>
                      <a:buNone/>
                      <a:tabLst/>
                      <a:defRPr/>
                    </a:pPr>
                    <a:r>
                      <a:rPr kumimoji="0" lang="en-US" sz="200" b="0" i="0" u="none" strike="noStrike" kern="0" cap="none" spc="0" normalizeH="0" baseline="0" noProof="0" dirty="0">
                        <a:ln>
                          <a:noFill/>
                        </a:ln>
                        <a:solidFill>
                          <a:srgbClr val="505050"/>
                        </a:solidFill>
                        <a:effectLst/>
                        <a:uLnTx/>
                        <a:uFillTx/>
                        <a:latin typeface="Segoe UI"/>
                      </a:rPr>
                      <a:t>Account</a:t>
                    </a:r>
                  </a:p>
                </p:txBody>
              </p:sp>
              <p:sp>
                <p:nvSpPr>
                  <p:cNvPr id="554" name="Rectangle 553"/>
                  <p:cNvSpPr/>
                  <p:nvPr/>
                </p:nvSpPr>
                <p:spPr bwMode="auto">
                  <a:xfrm>
                    <a:off x="8624022" y="4346018"/>
                    <a:ext cx="26055" cy="25312"/>
                  </a:xfrm>
                  <a:prstGeom prst="rect">
                    <a:avLst/>
                  </a:prstGeom>
                  <a:solidFill>
                    <a:schemeClr val="bg1"/>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7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555" name="Rectangle 554"/>
                  <p:cNvSpPr/>
                  <p:nvPr/>
                </p:nvSpPr>
                <p:spPr bwMode="auto">
                  <a:xfrm>
                    <a:off x="8598820" y="4346018"/>
                    <a:ext cx="26055" cy="25312"/>
                  </a:xfrm>
                  <a:prstGeom prst="rect">
                    <a:avLst/>
                  </a:prstGeom>
                  <a:solidFill>
                    <a:schemeClr val="bg1"/>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7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556" name="Isosceles Triangle 555"/>
                  <p:cNvSpPr/>
                  <p:nvPr/>
                </p:nvSpPr>
                <p:spPr bwMode="auto">
                  <a:xfrm rot="10800000">
                    <a:off x="8582589" y="4355508"/>
                    <a:ext cx="11533" cy="6332"/>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7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557" name="Arrow: Down 920"/>
                  <p:cNvSpPr/>
                  <p:nvPr/>
                </p:nvSpPr>
                <p:spPr bwMode="auto">
                  <a:xfrm>
                    <a:off x="8632244" y="4353079"/>
                    <a:ext cx="9611" cy="11191"/>
                  </a:xfrm>
                  <a:prstGeom prst="downArrow">
                    <a:avLst>
                      <a:gd name="adj1" fmla="val 50000"/>
                      <a:gd name="adj2" fmla="val 4999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7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558" name="Arrow: Down 921"/>
                  <p:cNvSpPr/>
                  <p:nvPr/>
                </p:nvSpPr>
                <p:spPr bwMode="auto">
                  <a:xfrm flipV="1">
                    <a:off x="8608324" y="4353079"/>
                    <a:ext cx="9611" cy="11191"/>
                  </a:xfrm>
                  <a:prstGeom prst="downArrow">
                    <a:avLst>
                      <a:gd name="adj1" fmla="val 50000"/>
                      <a:gd name="adj2" fmla="val 4999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7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559" name="Rectangle 558"/>
                  <p:cNvSpPr/>
                  <p:nvPr/>
                </p:nvSpPr>
                <p:spPr bwMode="auto">
                  <a:xfrm>
                    <a:off x="7909298" y="4549123"/>
                    <a:ext cx="740779" cy="34265"/>
                  </a:xfrm>
                  <a:prstGeom prst="rect">
                    <a:avLst/>
                  </a:prstGeom>
                  <a:solidFill>
                    <a:schemeClr val="tx2">
                      <a:lumMod val="10000"/>
                      <a:lumOff val="9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defTabSz="914201" eaLnBrk="1" fontAlgn="base" latinLnBrk="0" hangingPunct="1">
                      <a:lnSpc>
                        <a:spcPct val="100000"/>
                      </a:lnSpc>
                      <a:spcBef>
                        <a:spcPct val="0"/>
                      </a:spcBef>
                      <a:spcAft>
                        <a:spcPts val="600"/>
                      </a:spcAft>
                      <a:buClrTx/>
                      <a:buSzTx/>
                      <a:buFontTx/>
                      <a:buNone/>
                      <a:tabLst/>
                      <a:defRPr/>
                    </a:pPr>
                    <a:endParaRPr kumimoji="0" lang="en-US" sz="200" b="0" i="0" u="none" strike="noStrike" kern="0" cap="none" spc="0" normalizeH="0" baseline="0" noProof="0" dirty="0">
                      <a:ln>
                        <a:noFill/>
                      </a:ln>
                      <a:solidFill>
                        <a:srgbClr val="505050"/>
                      </a:solidFill>
                      <a:effectLst/>
                      <a:uLnTx/>
                      <a:uFillTx/>
                      <a:latin typeface="Segoe UI"/>
                    </a:endParaRPr>
                  </a:p>
                </p:txBody>
              </p:sp>
              <p:sp>
                <p:nvSpPr>
                  <p:cNvPr id="560" name="Rectangle 559"/>
                  <p:cNvSpPr/>
                  <p:nvPr/>
                </p:nvSpPr>
                <p:spPr bwMode="auto">
                  <a:xfrm>
                    <a:off x="8609500" y="4552438"/>
                    <a:ext cx="32384" cy="25312"/>
                  </a:xfrm>
                  <a:prstGeom prst="rect">
                    <a:avLst/>
                  </a:prstGeom>
                  <a:solidFill>
                    <a:schemeClr val="bg1"/>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defTabSz="914201" eaLnBrk="1" fontAlgn="base" latinLnBrk="0" hangingPunct="1">
                      <a:lnSpc>
                        <a:spcPct val="100000"/>
                      </a:lnSpc>
                      <a:spcBef>
                        <a:spcPct val="0"/>
                      </a:spcBef>
                      <a:spcAft>
                        <a:spcPts val="600"/>
                      </a:spcAft>
                      <a:buClrTx/>
                      <a:buSzTx/>
                      <a:buFontTx/>
                      <a:buNone/>
                      <a:tabLst/>
                      <a:defRPr/>
                    </a:pPr>
                    <a:endParaRPr kumimoji="0" lang="en-US" sz="200" b="0" i="0" u="none" strike="noStrike" kern="0" cap="none" spc="0" normalizeH="0" baseline="0" noProof="0" dirty="0">
                      <a:ln>
                        <a:noFill/>
                      </a:ln>
                      <a:solidFill>
                        <a:srgbClr val="505050"/>
                      </a:solidFill>
                      <a:effectLst/>
                      <a:uLnTx/>
                      <a:uFillTx/>
                      <a:latin typeface="Segoe UI"/>
                    </a:endParaRPr>
                  </a:p>
                </p:txBody>
              </p:sp>
              <p:sp>
                <p:nvSpPr>
                  <p:cNvPr id="561" name="Donut 3"/>
                  <p:cNvSpPr/>
                  <p:nvPr/>
                </p:nvSpPr>
                <p:spPr bwMode="auto">
                  <a:xfrm>
                    <a:off x="8616670" y="4556335"/>
                    <a:ext cx="19250" cy="1710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01"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err="1">
                      <a:ln>
                        <a:noFill/>
                      </a:ln>
                      <a:solidFill>
                        <a:srgbClr val="505050"/>
                      </a:solidFill>
                      <a:effectLst/>
                      <a:uLnTx/>
                      <a:uFillTx/>
                      <a:latin typeface="Segoe UI"/>
                    </a:endParaRPr>
                  </a:p>
                </p:txBody>
              </p:sp>
              <p:sp>
                <p:nvSpPr>
                  <p:cNvPr id="562" name="Rectangle 561"/>
                  <p:cNvSpPr/>
                  <p:nvPr/>
                </p:nvSpPr>
                <p:spPr bwMode="auto">
                  <a:xfrm>
                    <a:off x="7909298" y="4584297"/>
                    <a:ext cx="740779" cy="27591"/>
                  </a:xfrm>
                  <a:prstGeom prst="rect">
                    <a:avLst/>
                  </a:prstGeom>
                  <a:solidFill>
                    <a:schemeClr val="bg1">
                      <a:lumMod val="85000"/>
                    </a:schemeClr>
                  </a:solidFill>
                  <a:ln w="3175">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defTabSz="914201" eaLnBrk="1" fontAlgn="base" latinLnBrk="0" hangingPunct="1">
                      <a:lnSpc>
                        <a:spcPct val="100000"/>
                      </a:lnSpc>
                      <a:spcBef>
                        <a:spcPct val="0"/>
                      </a:spcBef>
                      <a:spcAft>
                        <a:spcPts val="600"/>
                      </a:spcAft>
                      <a:buClrTx/>
                      <a:buSzTx/>
                      <a:buFontTx/>
                      <a:buNone/>
                      <a:tabLst/>
                      <a:defRPr/>
                    </a:pPr>
                    <a:endParaRPr kumimoji="0" lang="en-US" sz="200" b="0" i="0" u="none" strike="noStrike" kern="0" cap="none" spc="0" normalizeH="0" baseline="0" noProof="0" dirty="0">
                      <a:ln>
                        <a:noFill/>
                      </a:ln>
                      <a:solidFill>
                        <a:srgbClr val="505050"/>
                      </a:solidFill>
                      <a:effectLst/>
                      <a:uLnTx/>
                      <a:uFillTx/>
                      <a:latin typeface="Segoe UI"/>
                    </a:endParaRPr>
                  </a:p>
                </p:txBody>
              </p:sp>
              <p:grpSp>
                <p:nvGrpSpPr>
                  <p:cNvPr id="563" name="Group 562"/>
                  <p:cNvGrpSpPr/>
                  <p:nvPr/>
                </p:nvGrpSpPr>
                <p:grpSpPr>
                  <a:xfrm>
                    <a:off x="7919771" y="4588748"/>
                    <a:ext cx="213252" cy="47707"/>
                    <a:chOff x="5363847" y="2591445"/>
                    <a:chExt cx="1755023" cy="404606"/>
                  </a:xfrm>
                </p:grpSpPr>
                <p:sp>
                  <p:nvSpPr>
                    <p:cNvPr id="641" name="TextBox 640"/>
                    <p:cNvSpPr txBox="1"/>
                    <p:nvPr/>
                  </p:nvSpPr>
                  <p:spPr>
                    <a:xfrm>
                      <a:off x="5363847" y="2632158"/>
                      <a:ext cx="289241" cy="363893"/>
                    </a:xfrm>
                    <a:prstGeom prst="rect">
                      <a:avLst/>
                    </a:prstGeom>
                    <a:noFill/>
                  </p:spPr>
                  <p:txBody>
                    <a:bodyPr wrap="square" lIns="0" tIns="0" rIns="0" bIns="0" rtlCol="0">
                      <a:spAutoFit/>
                    </a:bodyPr>
                    <a:lstStyle/>
                    <a:p>
                      <a:pPr marL="0" marR="0" lvl="0" indent="0" defTabSz="914201" eaLnBrk="1" fontAlgn="auto" latinLnBrk="0" hangingPunct="1">
                        <a:lnSpc>
                          <a:spcPct val="100000"/>
                        </a:lnSpc>
                        <a:spcBef>
                          <a:spcPts val="0"/>
                        </a:spcBef>
                        <a:spcAft>
                          <a:spcPts val="600"/>
                        </a:spcAft>
                        <a:buClrTx/>
                        <a:buSzTx/>
                        <a:buFontTx/>
                        <a:buNone/>
                        <a:tabLst/>
                        <a:defRPr/>
                      </a:pPr>
                      <a:r>
                        <a:rPr kumimoji="0" lang="en-US" sz="133" b="1" i="0" u="none" strike="noStrike" kern="0" cap="none" spc="0" normalizeH="0" baseline="0" noProof="0" dirty="0">
                          <a:ln>
                            <a:noFill/>
                          </a:ln>
                          <a:solidFill>
                            <a:sysClr val="windowText" lastClr="000000"/>
                          </a:solidFill>
                          <a:effectLst/>
                          <a:uLnTx/>
                          <a:uFillTx/>
                          <a:latin typeface="Segoe UI"/>
                        </a:rPr>
                        <a:t>Filter:</a:t>
                      </a:r>
                    </a:p>
                  </p:txBody>
                </p:sp>
                <p:sp>
                  <p:nvSpPr>
                    <p:cNvPr id="642" name="Rectangle 641"/>
                    <p:cNvSpPr/>
                    <p:nvPr/>
                  </p:nvSpPr>
                  <p:spPr bwMode="auto">
                    <a:xfrm>
                      <a:off x="5678574" y="2591445"/>
                      <a:ext cx="1440296" cy="164455"/>
                    </a:xfrm>
                    <a:prstGeom prst="rect">
                      <a:avLst/>
                    </a:prstGeom>
                    <a:solidFill>
                      <a:schemeClr val="bg1"/>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 tIns="0" rIns="0" bIns="0" numCol="1" spcCol="0" rtlCol="0" fromWordArt="0" anchor="ctr" anchorCtr="0" forceAA="0" compatLnSpc="1">
                      <a:prstTxWarp prst="textNoShape">
                        <a:avLst/>
                      </a:prstTxWarp>
                      <a:noAutofit/>
                    </a:bodyPr>
                    <a:lstStyle/>
                    <a:p>
                      <a:pPr marL="0" marR="0" lvl="0" indent="0" defTabSz="914201" eaLnBrk="1" fontAlgn="base" latinLnBrk="0" hangingPunct="1">
                        <a:lnSpc>
                          <a:spcPct val="100000"/>
                        </a:lnSpc>
                        <a:spcBef>
                          <a:spcPct val="0"/>
                        </a:spcBef>
                        <a:spcAft>
                          <a:spcPts val="600"/>
                        </a:spcAft>
                        <a:buClrTx/>
                        <a:buSzTx/>
                        <a:buFontTx/>
                        <a:buNone/>
                        <a:tabLst/>
                        <a:defRPr/>
                      </a:pPr>
                      <a:r>
                        <a:rPr kumimoji="0" lang="en-US" sz="200" b="0" i="0" u="none" strike="noStrike" kern="0" cap="none" spc="0" normalizeH="0" baseline="0" noProof="0" dirty="0">
                          <a:ln>
                            <a:noFill/>
                          </a:ln>
                          <a:solidFill>
                            <a:srgbClr val="505050"/>
                          </a:solidFill>
                          <a:effectLst/>
                          <a:uLnTx/>
                          <a:uFillTx/>
                          <a:latin typeface="Segoe UI"/>
                        </a:rPr>
                        <a:t>All</a:t>
                      </a:r>
                    </a:p>
                  </p:txBody>
                </p:sp>
                <p:sp>
                  <p:nvSpPr>
                    <p:cNvPr id="643" name="Rectangle 642"/>
                    <p:cNvSpPr/>
                    <p:nvPr/>
                  </p:nvSpPr>
                  <p:spPr bwMode="auto">
                    <a:xfrm>
                      <a:off x="6884988" y="2591445"/>
                      <a:ext cx="233882" cy="164455"/>
                    </a:xfrm>
                    <a:prstGeom prst="rect">
                      <a:avLst/>
                    </a:prstGeom>
                    <a:solidFill>
                      <a:schemeClr val="bg1">
                        <a:lumMod val="95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 tIns="0" rIns="0" bIns="0" numCol="1" spcCol="0" rtlCol="0" fromWordArt="0" anchor="ctr" anchorCtr="0" forceAA="0" compatLnSpc="1">
                      <a:prstTxWarp prst="textNoShape">
                        <a:avLst/>
                      </a:prstTxWarp>
                      <a:noAutofit/>
                    </a:bodyPr>
                    <a:lstStyle/>
                    <a:p>
                      <a:pPr marL="0" marR="0" lvl="0" indent="0" defTabSz="914201" eaLnBrk="1" fontAlgn="base" latinLnBrk="0" hangingPunct="1">
                        <a:lnSpc>
                          <a:spcPct val="100000"/>
                        </a:lnSpc>
                        <a:spcBef>
                          <a:spcPct val="0"/>
                        </a:spcBef>
                        <a:spcAft>
                          <a:spcPts val="600"/>
                        </a:spcAft>
                        <a:buClrTx/>
                        <a:buSzTx/>
                        <a:buFontTx/>
                        <a:buNone/>
                        <a:tabLst/>
                        <a:defRPr/>
                      </a:pPr>
                      <a:endParaRPr kumimoji="0" lang="en-US" sz="200" b="0" i="0" u="none" strike="noStrike" kern="0" cap="none" spc="0" normalizeH="0" baseline="0" noProof="0" dirty="0">
                        <a:ln>
                          <a:noFill/>
                        </a:ln>
                        <a:solidFill>
                          <a:srgbClr val="505050"/>
                        </a:solidFill>
                        <a:effectLst/>
                        <a:uLnTx/>
                        <a:uFillTx/>
                        <a:latin typeface="Segoe UI"/>
                      </a:endParaRPr>
                    </a:p>
                  </p:txBody>
                </p:sp>
                <p:sp>
                  <p:nvSpPr>
                    <p:cNvPr id="644" name="Arrow: Chevron 1009"/>
                    <p:cNvSpPr/>
                    <p:nvPr/>
                  </p:nvSpPr>
                  <p:spPr bwMode="auto">
                    <a:xfrm rot="5400000">
                      <a:off x="6973094" y="2626519"/>
                      <a:ext cx="65088" cy="107950"/>
                    </a:xfrm>
                    <a:prstGeom prst="chevron">
                      <a:avLst>
                        <a:gd name="adj" fmla="val 61538"/>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7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sp>
                <p:nvSpPr>
                  <p:cNvPr id="564" name="TextBox 563"/>
                  <p:cNvSpPr txBox="1"/>
                  <p:nvPr/>
                </p:nvSpPr>
                <p:spPr>
                  <a:xfrm>
                    <a:off x="8241241" y="4593554"/>
                    <a:ext cx="47000" cy="42907"/>
                  </a:xfrm>
                  <a:prstGeom prst="rect">
                    <a:avLst/>
                  </a:prstGeom>
                  <a:noFill/>
                </p:spPr>
                <p:txBody>
                  <a:bodyPr wrap="square" lIns="0" tIns="0" rIns="0" bIns="0" rtlCol="0">
                    <a:spAutoFit/>
                  </a:bodyPr>
                  <a:lstStyle/>
                  <a:p>
                    <a:pPr marL="0" marR="0" lvl="0" indent="0" defTabSz="914201" eaLnBrk="1" fontAlgn="auto" latinLnBrk="0" hangingPunct="1">
                      <a:lnSpc>
                        <a:spcPct val="100000"/>
                      </a:lnSpc>
                      <a:spcBef>
                        <a:spcPts val="0"/>
                      </a:spcBef>
                      <a:spcAft>
                        <a:spcPts val="600"/>
                      </a:spcAft>
                      <a:buClrTx/>
                      <a:buSzTx/>
                      <a:buFontTx/>
                      <a:buNone/>
                      <a:tabLst/>
                      <a:defRPr/>
                    </a:pPr>
                    <a:r>
                      <a:rPr kumimoji="0" lang="en-US" sz="133" b="1" i="0" u="none" strike="noStrike" kern="0" cap="none" spc="0" normalizeH="0" baseline="0" noProof="0" dirty="0">
                        <a:ln>
                          <a:noFill/>
                        </a:ln>
                        <a:solidFill>
                          <a:sysClr val="windowText" lastClr="000000"/>
                        </a:solidFill>
                        <a:effectLst/>
                        <a:uLnTx/>
                        <a:uFillTx/>
                        <a:latin typeface="Segoe UI"/>
                      </a:rPr>
                      <a:t>Include:</a:t>
                    </a:r>
                  </a:p>
                </p:txBody>
              </p:sp>
              <p:sp>
                <p:nvSpPr>
                  <p:cNvPr id="565" name="Rectangle 564"/>
                  <p:cNvSpPr/>
                  <p:nvPr/>
                </p:nvSpPr>
                <p:spPr bwMode="auto">
                  <a:xfrm>
                    <a:off x="8291338" y="4588754"/>
                    <a:ext cx="350517" cy="19391"/>
                  </a:xfrm>
                  <a:prstGeom prst="rect">
                    <a:avLst/>
                  </a:prstGeom>
                  <a:solidFill>
                    <a:schemeClr val="bg1"/>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 tIns="0" rIns="0" bIns="0" numCol="1" spcCol="0" rtlCol="0" fromWordArt="0" anchor="ctr" anchorCtr="0" forceAA="0" compatLnSpc="1">
                    <a:prstTxWarp prst="textNoShape">
                      <a:avLst/>
                    </a:prstTxWarp>
                    <a:noAutofit/>
                  </a:bodyPr>
                  <a:lstStyle/>
                  <a:p>
                    <a:pPr marL="0" marR="0" lvl="0" indent="0" defTabSz="914201" eaLnBrk="1" fontAlgn="base" latinLnBrk="0" hangingPunct="1">
                      <a:lnSpc>
                        <a:spcPct val="100000"/>
                      </a:lnSpc>
                      <a:spcBef>
                        <a:spcPct val="0"/>
                      </a:spcBef>
                      <a:spcAft>
                        <a:spcPts val="600"/>
                      </a:spcAft>
                      <a:buClrTx/>
                      <a:buSzTx/>
                      <a:buFontTx/>
                      <a:buNone/>
                      <a:tabLst/>
                      <a:defRPr/>
                    </a:pPr>
                    <a:r>
                      <a:rPr kumimoji="0" lang="en-US" sz="200" b="0" i="0" u="none" strike="noStrike" kern="0" cap="none" spc="0" normalizeH="0" baseline="0" noProof="0" dirty="0">
                        <a:ln>
                          <a:noFill/>
                        </a:ln>
                        <a:solidFill>
                          <a:srgbClr val="505050"/>
                        </a:solidFill>
                        <a:effectLst/>
                        <a:uLnTx/>
                        <a:uFillTx/>
                        <a:latin typeface="Segoe UI"/>
                      </a:rPr>
                      <a:t>Related *Regarding” Records</a:t>
                    </a:r>
                  </a:p>
                </p:txBody>
              </p:sp>
              <p:cxnSp>
                <p:nvCxnSpPr>
                  <p:cNvPr id="566" name="Straight Connector 565"/>
                  <p:cNvCxnSpPr/>
                  <p:nvPr/>
                </p:nvCxnSpPr>
                <p:spPr>
                  <a:xfrm>
                    <a:off x="7909298" y="4611889"/>
                    <a:ext cx="740523" cy="0"/>
                  </a:xfrm>
                  <a:prstGeom prst="line">
                    <a:avLst/>
                  </a:prstGeom>
                  <a:ln w="3175">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7" name="Straight Connector 566"/>
                  <p:cNvCxnSpPr/>
                  <p:nvPr/>
                </p:nvCxnSpPr>
                <p:spPr>
                  <a:xfrm>
                    <a:off x="7909298" y="4638545"/>
                    <a:ext cx="740523" cy="0"/>
                  </a:xfrm>
                  <a:prstGeom prst="line">
                    <a:avLst/>
                  </a:prstGeom>
                  <a:ln w="3175">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8" name="Straight Connector 567"/>
                  <p:cNvCxnSpPr/>
                  <p:nvPr/>
                </p:nvCxnSpPr>
                <p:spPr>
                  <a:xfrm>
                    <a:off x="7909298" y="4665201"/>
                    <a:ext cx="740523" cy="0"/>
                  </a:xfrm>
                  <a:prstGeom prst="line">
                    <a:avLst/>
                  </a:prstGeom>
                  <a:ln w="3175">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9" name="Straight Connector 568"/>
                  <p:cNvCxnSpPr/>
                  <p:nvPr/>
                </p:nvCxnSpPr>
                <p:spPr>
                  <a:xfrm>
                    <a:off x="7909298" y="4691856"/>
                    <a:ext cx="740523" cy="0"/>
                  </a:xfrm>
                  <a:prstGeom prst="line">
                    <a:avLst/>
                  </a:prstGeom>
                  <a:ln w="3175">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0" name="Straight Connector 569"/>
                  <p:cNvCxnSpPr/>
                  <p:nvPr/>
                </p:nvCxnSpPr>
                <p:spPr>
                  <a:xfrm>
                    <a:off x="7909298" y="4718512"/>
                    <a:ext cx="740523" cy="0"/>
                  </a:xfrm>
                  <a:prstGeom prst="line">
                    <a:avLst/>
                  </a:prstGeom>
                  <a:ln w="3175">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1" name="Rectangle 570"/>
                  <p:cNvSpPr/>
                  <p:nvPr/>
                </p:nvSpPr>
                <p:spPr bwMode="auto">
                  <a:xfrm>
                    <a:off x="7909298" y="4612451"/>
                    <a:ext cx="740779" cy="27031"/>
                  </a:xfrm>
                  <a:prstGeom prst="rect">
                    <a:avLst/>
                  </a:prstGeom>
                  <a:solidFill>
                    <a:schemeClr val="bg1">
                      <a:lumMod val="95000"/>
                    </a:schemeClr>
                  </a:solidFill>
                  <a:ln w="3175">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defTabSz="914201" eaLnBrk="1" fontAlgn="base" latinLnBrk="0" hangingPunct="1">
                      <a:lnSpc>
                        <a:spcPct val="100000"/>
                      </a:lnSpc>
                      <a:spcBef>
                        <a:spcPct val="0"/>
                      </a:spcBef>
                      <a:spcAft>
                        <a:spcPts val="600"/>
                      </a:spcAft>
                      <a:buClrTx/>
                      <a:buSzTx/>
                      <a:buFontTx/>
                      <a:buNone/>
                      <a:tabLst/>
                      <a:defRPr/>
                    </a:pPr>
                    <a:endParaRPr kumimoji="0" lang="en-US" sz="200" b="0" i="0" u="none" strike="noStrike" kern="0" cap="none" spc="0" normalizeH="0" baseline="0" noProof="0" dirty="0">
                      <a:ln>
                        <a:noFill/>
                      </a:ln>
                      <a:solidFill>
                        <a:srgbClr val="505050"/>
                      </a:solidFill>
                      <a:effectLst/>
                      <a:uLnTx/>
                      <a:uFillTx/>
                      <a:latin typeface="Segoe UI"/>
                    </a:endParaRPr>
                  </a:p>
                </p:txBody>
              </p:sp>
              <p:sp>
                <p:nvSpPr>
                  <p:cNvPr id="572" name="TextBox 571"/>
                  <p:cNvSpPr txBox="1"/>
                  <p:nvPr/>
                </p:nvSpPr>
                <p:spPr>
                  <a:xfrm>
                    <a:off x="7915845" y="4613553"/>
                    <a:ext cx="154339" cy="32281"/>
                  </a:xfrm>
                  <a:prstGeom prst="rect">
                    <a:avLst/>
                  </a:prstGeom>
                  <a:noFill/>
                </p:spPr>
                <p:txBody>
                  <a:bodyPr wrap="square" lIns="0" tIns="0" rIns="0" bIns="0" rtlCol="0">
                    <a:spAutoFit/>
                  </a:bodyPr>
                  <a:lstStyle/>
                  <a:p>
                    <a:pPr marL="0" marR="0" lvl="0" indent="0" defTabSz="914201" eaLnBrk="1" fontAlgn="auto" latinLnBrk="0" hangingPunct="1">
                      <a:lnSpc>
                        <a:spcPct val="100000"/>
                      </a:lnSpc>
                      <a:spcBef>
                        <a:spcPts val="0"/>
                      </a:spcBef>
                      <a:spcAft>
                        <a:spcPts val="600"/>
                      </a:spcAft>
                      <a:buClrTx/>
                      <a:buSzTx/>
                      <a:buFontTx/>
                      <a:buNone/>
                      <a:tabLst/>
                      <a:defRPr/>
                    </a:pPr>
                    <a:r>
                      <a:rPr kumimoji="0" lang="en-US" sz="200" b="0" i="0" u="none" strike="noStrike" kern="0" cap="none" spc="0" normalizeH="0" baseline="0" noProof="0" dirty="0">
                        <a:ln>
                          <a:noFill/>
                        </a:ln>
                        <a:solidFill>
                          <a:sysClr val="windowText" lastClr="000000"/>
                        </a:solidFill>
                        <a:effectLst/>
                        <a:uLnTx/>
                        <a:uFillTx/>
                        <a:latin typeface="Segoe UI"/>
                      </a:rPr>
                      <a:t>Case Number</a:t>
                    </a:r>
                  </a:p>
                </p:txBody>
              </p:sp>
              <p:sp>
                <p:nvSpPr>
                  <p:cNvPr id="573" name="Isosceles Triangle 572"/>
                  <p:cNvSpPr/>
                  <p:nvPr/>
                </p:nvSpPr>
                <p:spPr bwMode="auto">
                  <a:xfrm rot="10800000">
                    <a:off x="8008156" y="4624609"/>
                    <a:ext cx="12539" cy="6935"/>
                  </a:xfrm>
                  <a:prstGeom prst="triangl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7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574" name="Rectangle 573"/>
                  <p:cNvSpPr/>
                  <p:nvPr/>
                </p:nvSpPr>
                <p:spPr bwMode="auto">
                  <a:xfrm>
                    <a:off x="7916144" y="4648322"/>
                    <a:ext cx="10802" cy="9172"/>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7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575" name="TextBox 574"/>
                  <p:cNvSpPr txBox="1"/>
                  <p:nvPr/>
                </p:nvSpPr>
                <p:spPr>
                  <a:xfrm>
                    <a:off x="7936094" y="4673586"/>
                    <a:ext cx="112763" cy="42907"/>
                  </a:xfrm>
                  <a:prstGeom prst="rect">
                    <a:avLst/>
                  </a:prstGeom>
                  <a:noFill/>
                </p:spPr>
                <p:txBody>
                  <a:bodyPr wrap="square" lIns="0" tIns="0" rIns="0" bIns="0" rtlCol="0">
                    <a:spAutoFit/>
                  </a:bodyPr>
                  <a:lstStyle/>
                  <a:p>
                    <a:pPr marL="0" marR="0" lvl="0" indent="0" defTabSz="914201" eaLnBrk="1" fontAlgn="auto" latinLnBrk="0" hangingPunct="1">
                      <a:lnSpc>
                        <a:spcPct val="100000"/>
                      </a:lnSpc>
                      <a:spcBef>
                        <a:spcPts val="0"/>
                      </a:spcBef>
                      <a:spcAft>
                        <a:spcPts val="600"/>
                      </a:spcAft>
                      <a:buClrTx/>
                      <a:buSzTx/>
                      <a:buFontTx/>
                      <a:buNone/>
                      <a:tabLst/>
                      <a:defRPr/>
                    </a:pPr>
                    <a:r>
                      <a:rPr kumimoji="0" lang="en-US" sz="133" b="0" i="0" u="none" strike="noStrike" kern="0" cap="none" spc="0" normalizeH="0" baseline="0" noProof="0" dirty="0">
                        <a:ln>
                          <a:noFill/>
                        </a:ln>
                        <a:solidFill>
                          <a:sysClr val="windowText" lastClr="000000"/>
                        </a:solidFill>
                        <a:effectLst/>
                        <a:uLnTx/>
                        <a:uFillTx/>
                        <a:latin typeface="Segoe UI"/>
                      </a:rPr>
                      <a:t>DFC-05980-GF90810</a:t>
                    </a:r>
                  </a:p>
                </p:txBody>
              </p:sp>
              <p:sp>
                <p:nvSpPr>
                  <p:cNvPr id="576" name="Rectangle 575"/>
                  <p:cNvSpPr/>
                  <p:nvPr/>
                </p:nvSpPr>
                <p:spPr bwMode="auto">
                  <a:xfrm>
                    <a:off x="7916144" y="4674716"/>
                    <a:ext cx="10802" cy="9172"/>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7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577" name="TextBox 576"/>
                  <p:cNvSpPr txBox="1"/>
                  <p:nvPr/>
                </p:nvSpPr>
                <p:spPr>
                  <a:xfrm>
                    <a:off x="7936094" y="4697546"/>
                    <a:ext cx="112763" cy="42907"/>
                  </a:xfrm>
                  <a:prstGeom prst="rect">
                    <a:avLst/>
                  </a:prstGeom>
                  <a:noFill/>
                </p:spPr>
                <p:txBody>
                  <a:bodyPr wrap="square" lIns="0" tIns="0" rIns="0" bIns="0" rtlCol="0">
                    <a:spAutoFit/>
                  </a:bodyPr>
                  <a:lstStyle/>
                  <a:p>
                    <a:pPr marL="0" marR="0" lvl="0" indent="0" defTabSz="914201" eaLnBrk="1" fontAlgn="auto" latinLnBrk="0" hangingPunct="1">
                      <a:lnSpc>
                        <a:spcPct val="100000"/>
                      </a:lnSpc>
                      <a:spcBef>
                        <a:spcPts val="0"/>
                      </a:spcBef>
                      <a:spcAft>
                        <a:spcPts val="600"/>
                      </a:spcAft>
                      <a:buClrTx/>
                      <a:buSzTx/>
                      <a:buFontTx/>
                      <a:buNone/>
                      <a:tabLst/>
                      <a:defRPr/>
                    </a:pPr>
                    <a:r>
                      <a:rPr kumimoji="0" lang="en-US" sz="133" b="0" i="0" u="none" strike="noStrike" kern="0" cap="none" spc="0" normalizeH="0" baseline="0" noProof="0" dirty="0">
                        <a:ln>
                          <a:noFill/>
                        </a:ln>
                        <a:solidFill>
                          <a:sysClr val="windowText" lastClr="000000"/>
                        </a:solidFill>
                        <a:effectLst/>
                        <a:uLnTx/>
                        <a:uFillTx/>
                        <a:latin typeface="Segoe UI"/>
                      </a:rPr>
                      <a:t>DFC-05980-GF90917</a:t>
                    </a:r>
                  </a:p>
                </p:txBody>
              </p:sp>
              <p:sp>
                <p:nvSpPr>
                  <p:cNvPr id="578" name="Rectangle 577"/>
                  <p:cNvSpPr/>
                  <p:nvPr/>
                </p:nvSpPr>
                <p:spPr bwMode="auto">
                  <a:xfrm>
                    <a:off x="7916144" y="4698677"/>
                    <a:ext cx="10802" cy="9172"/>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7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579" name="TextBox 578"/>
                  <p:cNvSpPr txBox="1"/>
                  <p:nvPr/>
                </p:nvSpPr>
                <p:spPr>
                  <a:xfrm>
                    <a:off x="7936094" y="4724004"/>
                    <a:ext cx="112763" cy="42907"/>
                  </a:xfrm>
                  <a:prstGeom prst="rect">
                    <a:avLst/>
                  </a:prstGeom>
                  <a:noFill/>
                </p:spPr>
                <p:txBody>
                  <a:bodyPr wrap="square" lIns="0" tIns="0" rIns="0" bIns="0" rtlCol="0">
                    <a:spAutoFit/>
                  </a:bodyPr>
                  <a:lstStyle/>
                  <a:p>
                    <a:pPr marL="0" marR="0" lvl="0" indent="0" defTabSz="914201" eaLnBrk="1" fontAlgn="auto" latinLnBrk="0" hangingPunct="1">
                      <a:lnSpc>
                        <a:spcPct val="100000"/>
                      </a:lnSpc>
                      <a:spcBef>
                        <a:spcPts val="0"/>
                      </a:spcBef>
                      <a:spcAft>
                        <a:spcPts val="600"/>
                      </a:spcAft>
                      <a:buClrTx/>
                      <a:buSzTx/>
                      <a:buFontTx/>
                      <a:buNone/>
                      <a:tabLst/>
                      <a:defRPr/>
                    </a:pPr>
                    <a:r>
                      <a:rPr kumimoji="0" lang="en-US" sz="133" b="0" i="0" u="none" strike="noStrike" kern="0" cap="none" spc="0" normalizeH="0" baseline="0" noProof="0" dirty="0">
                        <a:ln>
                          <a:noFill/>
                        </a:ln>
                        <a:solidFill>
                          <a:sysClr val="windowText" lastClr="000000"/>
                        </a:solidFill>
                        <a:effectLst/>
                        <a:uLnTx/>
                        <a:uFillTx/>
                        <a:latin typeface="Segoe UI"/>
                      </a:rPr>
                      <a:t>DFC-05980-GF90989</a:t>
                    </a:r>
                  </a:p>
                </p:txBody>
              </p:sp>
              <p:sp>
                <p:nvSpPr>
                  <p:cNvPr id="580" name="Rectangle 579"/>
                  <p:cNvSpPr/>
                  <p:nvPr/>
                </p:nvSpPr>
                <p:spPr bwMode="auto">
                  <a:xfrm>
                    <a:off x="7916144" y="4725133"/>
                    <a:ext cx="10802" cy="9172"/>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7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581" name="TextBox 580"/>
                  <p:cNvSpPr txBox="1"/>
                  <p:nvPr/>
                </p:nvSpPr>
                <p:spPr>
                  <a:xfrm>
                    <a:off x="8078857" y="4612942"/>
                    <a:ext cx="154339" cy="32281"/>
                  </a:xfrm>
                  <a:prstGeom prst="rect">
                    <a:avLst/>
                  </a:prstGeom>
                  <a:noFill/>
                </p:spPr>
                <p:txBody>
                  <a:bodyPr wrap="square" lIns="0" tIns="0" rIns="0" bIns="0" rtlCol="0">
                    <a:spAutoFit/>
                  </a:bodyPr>
                  <a:lstStyle/>
                  <a:p>
                    <a:pPr marL="0" marR="0" lvl="0" indent="0" defTabSz="914201" eaLnBrk="1" fontAlgn="auto" latinLnBrk="0" hangingPunct="1">
                      <a:lnSpc>
                        <a:spcPct val="100000"/>
                      </a:lnSpc>
                      <a:spcBef>
                        <a:spcPts val="0"/>
                      </a:spcBef>
                      <a:spcAft>
                        <a:spcPts val="600"/>
                      </a:spcAft>
                      <a:buClrTx/>
                      <a:buSzTx/>
                      <a:buFontTx/>
                      <a:buNone/>
                      <a:tabLst/>
                      <a:defRPr/>
                    </a:pPr>
                    <a:r>
                      <a:rPr kumimoji="0" lang="en-US" sz="200" b="0" i="0" u="none" strike="noStrike" kern="0" cap="none" spc="0" normalizeH="0" baseline="0" noProof="0" dirty="0">
                        <a:ln>
                          <a:noFill/>
                        </a:ln>
                        <a:solidFill>
                          <a:sysClr val="windowText" lastClr="000000"/>
                        </a:solidFill>
                        <a:effectLst/>
                        <a:uLnTx/>
                        <a:uFillTx/>
                        <a:latin typeface="Segoe UI"/>
                      </a:rPr>
                      <a:t>Title</a:t>
                    </a:r>
                  </a:p>
                </p:txBody>
              </p:sp>
              <p:sp>
                <p:nvSpPr>
                  <p:cNvPr id="582" name="TextBox 581"/>
                  <p:cNvSpPr txBox="1"/>
                  <p:nvPr/>
                </p:nvSpPr>
                <p:spPr>
                  <a:xfrm>
                    <a:off x="8079300" y="4646628"/>
                    <a:ext cx="154339" cy="24345"/>
                  </a:xfrm>
                  <a:prstGeom prst="rect">
                    <a:avLst/>
                  </a:prstGeom>
                </p:spPr>
                <p:txBody>
                  <a:bodyPr wrap="square" lIns="0" tIns="0" rIns="0" bIns="0" rtlCol="0">
                    <a:spAutoFit/>
                  </a:bodyPr>
                  <a:lstStyle/>
                  <a:p>
                    <a:pPr marL="0" marR="0" lvl="0" indent="0" defTabSz="914201" eaLnBrk="1" fontAlgn="auto" latinLnBrk="0" hangingPunct="1">
                      <a:lnSpc>
                        <a:spcPct val="100000"/>
                      </a:lnSpc>
                      <a:spcBef>
                        <a:spcPts val="0"/>
                      </a:spcBef>
                      <a:spcAft>
                        <a:spcPts val="600"/>
                      </a:spcAft>
                      <a:buClrTx/>
                      <a:buSzTx/>
                      <a:buFontTx/>
                      <a:buNone/>
                      <a:tabLst/>
                      <a:defRPr/>
                    </a:pPr>
                    <a:r>
                      <a:rPr kumimoji="0" lang="en-US" sz="151" b="0" i="0" u="none" strike="noStrike" kern="0" cap="none" spc="0" normalizeH="0" baseline="0" noProof="0" dirty="0">
                        <a:ln>
                          <a:noFill/>
                        </a:ln>
                        <a:solidFill>
                          <a:sysClr val="windowText" lastClr="000000"/>
                        </a:solidFill>
                        <a:effectLst/>
                        <a:uLnTx/>
                        <a:uFillTx/>
                        <a:latin typeface="Segoe UI"/>
                      </a:rPr>
                      <a:t>Portal timesheets</a:t>
                    </a:r>
                  </a:p>
                </p:txBody>
              </p:sp>
              <p:sp>
                <p:nvSpPr>
                  <p:cNvPr id="583" name="TextBox 582"/>
                  <p:cNvSpPr txBox="1"/>
                  <p:nvPr/>
                </p:nvSpPr>
                <p:spPr>
                  <a:xfrm>
                    <a:off x="8079300" y="4672464"/>
                    <a:ext cx="154339" cy="24345"/>
                  </a:xfrm>
                  <a:prstGeom prst="rect">
                    <a:avLst/>
                  </a:prstGeom>
                  <a:noFill/>
                </p:spPr>
                <p:txBody>
                  <a:bodyPr wrap="square" lIns="0" tIns="0" rIns="0" bIns="0" rtlCol="0">
                    <a:spAutoFit/>
                  </a:bodyPr>
                  <a:lstStyle/>
                  <a:p>
                    <a:pPr marL="0" marR="0" lvl="0" indent="0" defTabSz="914201" eaLnBrk="1" fontAlgn="auto" latinLnBrk="0" hangingPunct="1">
                      <a:lnSpc>
                        <a:spcPct val="100000"/>
                      </a:lnSpc>
                      <a:spcBef>
                        <a:spcPts val="0"/>
                      </a:spcBef>
                      <a:spcAft>
                        <a:spcPts val="600"/>
                      </a:spcAft>
                      <a:buClrTx/>
                      <a:buSzTx/>
                      <a:buFontTx/>
                      <a:buNone/>
                      <a:tabLst/>
                      <a:defRPr/>
                    </a:pPr>
                    <a:r>
                      <a:rPr kumimoji="0" lang="en-US" sz="151" b="0" i="0" u="none" strike="noStrike" kern="0" cap="none" spc="0" normalizeH="0" baseline="0" noProof="0" dirty="0">
                        <a:ln>
                          <a:noFill/>
                        </a:ln>
                        <a:solidFill>
                          <a:sysClr val="windowText" lastClr="000000"/>
                        </a:solidFill>
                        <a:effectLst/>
                        <a:uLnTx/>
                        <a:uFillTx/>
                        <a:latin typeface="Segoe UI"/>
                      </a:rPr>
                      <a:t>Payrolls</a:t>
                    </a:r>
                  </a:p>
                </p:txBody>
              </p:sp>
              <p:sp>
                <p:nvSpPr>
                  <p:cNvPr id="584" name="TextBox 583"/>
                  <p:cNvSpPr txBox="1"/>
                  <p:nvPr/>
                </p:nvSpPr>
                <p:spPr>
                  <a:xfrm>
                    <a:off x="8079300" y="4699418"/>
                    <a:ext cx="154339" cy="24345"/>
                  </a:xfrm>
                  <a:prstGeom prst="rect">
                    <a:avLst/>
                  </a:prstGeom>
                  <a:noFill/>
                </p:spPr>
                <p:txBody>
                  <a:bodyPr wrap="square" lIns="0" tIns="0" rIns="0" bIns="0" rtlCol="0">
                    <a:spAutoFit/>
                  </a:bodyPr>
                  <a:lstStyle/>
                  <a:p>
                    <a:pPr marL="0" marR="0" lvl="0" indent="0" defTabSz="914201" eaLnBrk="1" fontAlgn="auto" latinLnBrk="0" hangingPunct="1">
                      <a:lnSpc>
                        <a:spcPct val="100000"/>
                      </a:lnSpc>
                      <a:spcBef>
                        <a:spcPts val="0"/>
                      </a:spcBef>
                      <a:spcAft>
                        <a:spcPts val="600"/>
                      </a:spcAft>
                      <a:buClrTx/>
                      <a:buSzTx/>
                      <a:buFontTx/>
                      <a:buNone/>
                      <a:tabLst/>
                      <a:defRPr/>
                    </a:pPr>
                    <a:r>
                      <a:rPr kumimoji="0" lang="en-US" sz="151" b="0" i="0" u="none" strike="noStrike" kern="0" cap="none" spc="0" normalizeH="0" baseline="0" noProof="0" dirty="0">
                        <a:ln>
                          <a:noFill/>
                        </a:ln>
                        <a:solidFill>
                          <a:sysClr val="windowText" lastClr="000000"/>
                        </a:solidFill>
                        <a:effectLst/>
                        <a:uLnTx/>
                        <a:uFillTx/>
                        <a:latin typeface="Segoe UI"/>
                      </a:rPr>
                      <a:t>Voiding a payrolls</a:t>
                    </a:r>
                  </a:p>
                </p:txBody>
              </p:sp>
              <p:sp>
                <p:nvSpPr>
                  <p:cNvPr id="585" name="TextBox 584"/>
                  <p:cNvSpPr txBox="1"/>
                  <p:nvPr/>
                </p:nvSpPr>
                <p:spPr>
                  <a:xfrm>
                    <a:off x="8079300" y="4723877"/>
                    <a:ext cx="154339" cy="24345"/>
                  </a:xfrm>
                  <a:prstGeom prst="rect">
                    <a:avLst/>
                  </a:prstGeom>
                  <a:noFill/>
                </p:spPr>
                <p:txBody>
                  <a:bodyPr wrap="square" lIns="0" tIns="0" rIns="0" bIns="0" rtlCol="0">
                    <a:spAutoFit/>
                  </a:bodyPr>
                  <a:lstStyle/>
                  <a:p>
                    <a:pPr marL="0" marR="0" lvl="0" indent="0" defTabSz="914201" eaLnBrk="1" fontAlgn="auto" latinLnBrk="0" hangingPunct="1">
                      <a:lnSpc>
                        <a:spcPct val="100000"/>
                      </a:lnSpc>
                      <a:spcBef>
                        <a:spcPts val="0"/>
                      </a:spcBef>
                      <a:spcAft>
                        <a:spcPts val="600"/>
                      </a:spcAft>
                      <a:buClrTx/>
                      <a:buSzTx/>
                      <a:buFontTx/>
                      <a:buNone/>
                      <a:tabLst/>
                      <a:defRPr/>
                    </a:pPr>
                    <a:r>
                      <a:rPr kumimoji="0" lang="en-US" sz="151" b="0" i="0" u="none" strike="noStrike" kern="0" cap="none" spc="0" normalizeH="0" baseline="0" noProof="0" dirty="0">
                        <a:ln>
                          <a:noFill/>
                        </a:ln>
                        <a:solidFill>
                          <a:sysClr val="windowText" lastClr="000000"/>
                        </a:solidFill>
                        <a:effectLst/>
                        <a:uLnTx/>
                        <a:uFillTx/>
                        <a:latin typeface="Segoe UI"/>
                      </a:rPr>
                      <a:t>2011 times card</a:t>
                    </a:r>
                  </a:p>
                </p:txBody>
              </p:sp>
              <p:sp>
                <p:nvSpPr>
                  <p:cNvPr id="586" name="TextBox 585"/>
                  <p:cNvSpPr txBox="1"/>
                  <p:nvPr/>
                </p:nvSpPr>
                <p:spPr>
                  <a:xfrm>
                    <a:off x="8251642" y="4614407"/>
                    <a:ext cx="154339" cy="32281"/>
                  </a:xfrm>
                  <a:prstGeom prst="rect">
                    <a:avLst/>
                  </a:prstGeom>
                  <a:noFill/>
                </p:spPr>
                <p:txBody>
                  <a:bodyPr wrap="square" lIns="0" tIns="0" rIns="0" bIns="0" rtlCol="0">
                    <a:spAutoFit/>
                  </a:bodyPr>
                  <a:lstStyle/>
                  <a:p>
                    <a:pPr marL="0" marR="0" lvl="0" indent="0" defTabSz="914201" eaLnBrk="1" fontAlgn="auto" latinLnBrk="0" hangingPunct="1">
                      <a:lnSpc>
                        <a:spcPct val="100000"/>
                      </a:lnSpc>
                      <a:spcBef>
                        <a:spcPts val="0"/>
                      </a:spcBef>
                      <a:spcAft>
                        <a:spcPts val="600"/>
                      </a:spcAft>
                      <a:buClrTx/>
                      <a:buSzTx/>
                      <a:buFontTx/>
                      <a:buNone/>
                      <a:tabLst/>
                      <a:defRPr/>
                    </a:pPr>
                    <a:r>
                      <a:rPr kumimoji="0" lang="en-US" sz="200" b="0" i="0" u="none" strike="noStrike" kern="0" cap="none" spc="0" normalizeH="0" baseline="0" noProof="0" dirty="0">
                        <a:ln>
                          <a:noFill/>
                        </a:ln>
                        <a:solidFill>
                          <a:sysClr val="windowText" lastClr="000000"/>
                        </a:solidFill>
                        <a:effectLst/>
                        <a:uLnTx/>
                        <a:uFillTx/>
                        <a:latin typeface="Segoe UI"/>
                      </a:rPr>
                      <a:t>Call Status</a:t>
                    </a:r>
                  </a:p>
                </p:txBody>
              </p:sp>
              <p:sp>
                <p:nvSpPr>
                  <p:cNvPr id="587" name="TextBox 586"/>
                  <p:cNvSpPr txBox="1"/>
                  <p:nvPr/>
                </p:nvSpPr>
                <p:spPr>
                  <a:xfrm>
                    <a:off x="8251518" y="4646628"/>
                    <a:ext cx="154339" cy="24345"/>
                  </a:xfrm>
                  <a:prstGeom prst="rect">
                    <a:avLst/>
                  </a:prstGeom>
                </p:spPr>
                <p:txBody>
                  <a:bodyPr wrap="square" lIns="0" tIns="0" rIns="0" bIns="0" rtlCol="0">
                    <a:spAutoFit/>
                  </a:bodyPr>
                  <a:lstStyle/>
                  <a:p>
                    <a:pPr marL="0" marR="0" lvl="0" indent="0" defTabSz="914201" eaLnBrk="1" fontAlgn="auto" latinLnBrk="0" hangingPunct="1">
                      <a:lnSpc>
                        <a:spcPct val="100000"/>
                      </a:lnSpc>
                      <a:spcBef>
                        <a:spcPts val="0"/>
                      </a:spcBef>
                      <a:spcAft>
                        <a:spcPts val="600"/>
                      </a:spcAft>
                      <a:buClrTx/>
                      <a:buSzTx/>
                      <a:buFontTx/>
                      <a:buNone/>
                      <a:tabLst/>
                      <a:defRPr/>
                    </a:pPr>
                    <a:r>
                      <a:rPr kumimoji="0" lang="en-US" sz="151" b="0" i="0" u="none" strike="noStrike" kern="0" cap="none" spc="0" normalizeH="0" baseline="0" noProof="0" dirty="0">
                        <a:ln>
                          <a:noFill/>
                        </a:ln>
                        <a:solidFill>
                          <a:sysClr val="windowText" lastClr="000000"/>
                        </a:solidFill>
                        <a:effectLst/>
                        <a:uLnTx/>
                        <a:uFillTx/>
                        <a:latin typeface="Segoe UI"/>
                      </a:rPr>
                      <a:t>Active</a:t>
                    </a:r>
                  </a:p>
                </p:txBody>
              </p:sp>
              <p:sp>
                <p:nvSpPr>
                  <p:cNvPr id="588" name="TextBox 587"/>
                  <p:cNvSpPr txBox="1"/>
                  <p:nvPr/>
                </p:nvSpPr>
                <p:spPr>
                  <a:xfrm>
                    <a:off x="8251518" y="4672464"/>
                    <a:ext cx="154339" cy="24345"/>
                  </a:xfrm>
                  <a:prstGeom prst="rect">
                    <a:avLst/>
                  </a:prstGeom>
                  <a:noFill/>
                </p:spPr>
                <p:txBody>
                  <a:bodyPr wrap="square" lIns="0" tIns="0" rIns="0" bIns="0" rtlCol="0">
                    <a:spAutoFit/>
                  </a:bodyPr>
                  <a:lstStyle/>
                  <a:p>
                    <a:pPr marL="0" marR="0" lvl="0" indent="0" defTabSz="914201" eaLnBrk="1" fontAlgn="auto" latinLnBrk="0" hangingPunct="1">
                      <a:lnSpc>
                        <a:spcPct val="100000"/>
                      </a:lnSpc>
                      <a:spcBef>
                        <a:spcPts val="0"/>
                      </a:spcBef>
                      <a:spcAft>
                        <a:spcPts val="600"/>
                      </a:spcAft>
                      <a:buClrTx/>
                      <a:buSzTx/>
                      <a:buFontTx/>
                      <a:buNone/>
                      <a:tabLst/>
                      <a:defRPr/>
                    </a:pPr>
                    <a:r>
                      <a:rPr kumimoji="0" lang="en-US" sz="151" b="0" i="0" u="none" strike="noStrike" kern="0" cap="none" spc="0" normalizeH="0" baseline="0" noProof="0" dirty="0">
                        <a:ln>
                          <a:noFill/>
                        </a:ln>
                        <a:solidFill>
                          <a:sysClr val="windowText" lastClr="000000"/>
                        </a:solidFill>
                        <a:effectLst/>
                        <a:uLnTx/>
                        <a:uFillTx/>
                        <a:latin typeface="Segoe UI"/>
                      </a:rPr>
                      <a:t>Resolved</a:t>
                    </a:r>
                  </a:p>
                </p:txBody>
              </p:sp>
              <p:sp>
                <p:nvSpPr>
                  <p:cNvPr id="589" name="TextBox 588"/>
                  <p:cNvSpPr txBox="1"/>
                  <p:nvPr/>
                </p:nvSpPr>
                <p:spPr>
                  <a:xfrm>
                    <a:off x="8251518" y="4699418"/>
                    <a:ext cx="154339" cy="24345"/>
                  </a:xfrm>
                  <a:prstGeom prst="rect">
                    <a:avLst/>
                  </a:prstGeom>
                  <a:noFill/>
                </p:spPr>
                <p:txBody>
                  <a:bodyPr wrap="square" lIns="0" tIns="0" rIns="0" bIns="0" rtlCol="0">
                    <a:spAutoFit/>
                  </a:bodyPr>
                  <a:lstStyle/>
                  <a:p>
                    <a:pPr marL="0" marR="0" lvl="0" indent="0" defTabSz="914201" eaLnBrk="1" fontAlgn="auto" latinLnBrk="0" hangingPunct="1">
                      <a:lnSpc>
                        <a:spcPct val="100000"/>
                      </a:lnSpc>
                      <a:spcBef>
                        <a:spcPts val="0"/>
                      </a:spcBef>
                      <a:spcAft>
                        <a:spcPts val="600"/>
                      </a:spcAft>
                      <a:buClrTx/>
                      <a:buSzTx/>
                      <a:buFontTx/>
                      <a:buNone/>
                      <a:tabLst/>
                      <a:defRPr/>
                    </a:pPr>
                    <a:r>
                      <a:rPr kumimoji="0" lang="en-US" sz="151" b="0" i="0" u="none" strike="noStrike" kern="0" cap="none" spc="0" normalizeH="0" baseline="0" noProof="0" dirty="0">
                        <a:ln>
                          <a:noFill/>
                        </a:ln>
                        <a:solidFill>
                          <a:sysClr val="windowText" lastClr="000000"/>
                        </a:solidFill>
                        <a:effectLst/>
                        <a:uLnTx/>
                        <a:uFillTx/>
                        <a:latin typeface="Segoe UI"/>
                      </a:rPr>
                      <a:t>Resolved</a:t>
                    </a:r>
                  </a:p>
                </p:txBody>
              </p:sp>
              <p:sp>
                <p:nvSpPr>
                  <p:cNvPr id="590" name="TextBox 589"/>
                  <p:cNvSpPr txBox="1"/>
                  <p:nvPr/>
                </p:nvSpPr>
                <p:spPr>
                  <a:xfrm>
                    <a:off x="8251518" y="4723877"/>
                    <a:ext cx="154339" cy="24345"/>
                  </a:xfrm>
                  <a:prstGeom prst="rect">
                    <a:avLst/>
                  </a:prstGeom>
                  <a:noFill/>
                </p:spPr>
                <p:txBody>
                  <a:bodyPr wrap="square" lIns="0" tIns="0" rIns="0" bIns="0" rtlCol="0">
                    <a:spAutoFit/>
                  </a:bodyPr>
                  <a:lstStyle/>
                  <a:p>
                    <a:pPr marL="0" marR="0" lvl="0" indent="0" defTabSz="914201" eaLnBrk="1" fontAlgn="auto" latinLnBrk="0" hangingPunct="1">
                      <a:lnSpc>
                        <a:spcPct val="100000"/>
                      </a:lnSpc>
                      <a:spcBef>
                        <a:spcPts val="0"/>
                      </a:spcBef>
                      <a:spcAft>
                        <a:spcPts val="600"/>
                      </a:spcAft>
                      <a:buClrTx/>
                      <a:buSzTx/>
                      <a:buFontTx/>
                      <a:buNone/>
                      <a:tabLst/>
                      <a:defRPr/>
                    </a:pPr>
                    <a:r>
                      <a:rPr kumimoji="0" lang="en-US" sz="151" b="0" i="0" u="none" strike="noStrike" kern="0" cap="none" spc="0" normalizeH="0" baseline="0" noProof="0" dirty="0">
                        <a:ln>
                          <a:noFill/>
                        </a:ln>
                        <a:solidFill>
                          <a:sysClr val="windowText" lastClr="000000"/>
                        </a:solidFill>
                        <a:effectLst/>
                        <a:uLnTx/>
                        <a:uFillTx/>
                        <a:latin typeface="Segoe UI"/>
                      </a:rPr>
                      <a:t>Resolved</a:t>
                    </a:r>
                  </a:p>
                </p:txBody>
              </p:sp>
              <p:sp>
                <p:nvSpPr>
                  <p:cNvPr id="591" name="TextBox 590"/>
                  <p:cNvSpPr txBox="1"/>
                  <p:nvPr/>
                </p:nvSpPr>
                <p:spPr>
                  <a:xfrm>
                    <a:off x="8426257" y="4613282"/>
                    <a:ext cx="154339" cy="32281"/>
                  </a:xfrm>
                  <a:prstGeom prst="rect">
                    <a:avLst/>
                  </a:prstGeom>
                  <a:noFill/>
                </p:spPr>
                <p:txBody>
                  <a:bodyPr wrap="square" lIns="0" tIns="0" rIns="0" bIns="0" rtlCol="0">
                    <a:spAutoFit/>
                  </a:bodyPr>
                  <a:lstStyle/>
                  <a:p>
                    <a:pPr marL="0" marR="0" lvl="0" indent="0" defTabSz="914201" eaLnBrk="1" fontAlgn="auto" latinLnBrk="0" hangingPunct="1">
                      <a:lnSpc>
                        <a:spcPct val="100000"/>
                      </a:lnSpc>
                      <a:spcBef>
                        <a:spcPts val="0"/>
                      </a:spcBef>
                      <a:spcAft>
                        <a:spcPts val="600"/>
                      </a:spcAft>
                      <a:buClrTx/>
                      <a:buSzTx/>
                      <a:buFontTx/>
                      <a:buNone/>
                      <a:tabLst/>
                      <a:defRPr/>
                    </a:pPr>
                    <a:r>
                      <a:rPr kumimoji="0" lang="en-US" sz="200" b="0" i="0" u="none" strike="noStrike" kern="0" cap="none" spc="0" normalizeH="0" baseline="0" noProof="0" dirty="0">
                        <a:ln>
                          <a:noFill/>
                        </a:ln>
                        <a:solidFill>
                          <a:sysClr val="windowText" lastClr="000000"/>
                        </a:solidFill>
                        <a:effectLst/>
                        <a:uLnTx/>
                        <a:uFillTx/>
                        <a:latin typeface="Segoe UI"/>
                      </a:rPr>
                      <a:t>Created on</a:t>
                    </a:r>
                  </a:p>
                </p:txBody>
              </p:sp>
              <p:sp>
                <p:nvSpPr>
                  <p:cNvPr id="592" name="TextBox 591"/>
                  <p:cNvSpPr txBox="1"/>
                  <p:nvPr/>
                </p:nvSpPr>
                <p:spPr>
                  <a:xfrm>
                    <a:off x="8426822" y="4646628"/>
                    <a:ext cx="154339" cy="48690"/>
                  </a:xfrm>
                  <a:prstGeom prst="rect">
                    <a:avLst/>
                  </a:prstGeom>
                </p:spPr>
                <p:txBody>
                  <a:bodyPr wrap="square" lIns="0" tIns="0" rIns="0" bIns="0" rtlCol="0">
                    <a:spAutoFit/>
                  </a:bodyPr>
                  <a:lstStyle/>
                  <a:p>
                    <a:pPr marL="0" marR="0" lvl="0" indent="0" defTabSz="914201" eaLnBrk="1" fontAlgn="auto" latinLnBrk="0" hangingPunct="1">
                      <a:lnSpc>
                        <a:spcPct val="100000"/>
                      </a:lnSpc>
                      <a:spcBef>
                        <a:spcPts val="0"/>
                      </a:spcBef>
                      <a:spcAft>
                        <a:spcPts val="600"/>
                      </a:spcAft>
                      <a:buClrTx/>
                      <a:buSzTx/>
                      <a:buFontTx/>
                      <a:buNone/>
                      <a:tabLst/>
                      <a:defRPr/>
                    </a:pPr>
                    <a:r>
                      <a:rPr kumimoji="0" lang="en-US" sz="151" b="0" i="0" u="none" strike="noStrike" kern="0" cap="none" spc="0" normalizeH="0" baseline="0" noProof="0" dirty="0">
                        <a:ln>
                          <a:noFill/>
                        </a:ln>
                        <a:solidFill>
                          <a:sysClr val="windowText" lastClr="000000"/>
                        </a:solidFill>
                        <a:effectLst/>
                        <a:uLnTx/>
                        <a:uFillTx/>
                        <a:latin typeface="Segoe UI"/>
                      </a:rPr>
                      <a:t>6.14.2013 9:18 AM</a:t>
                    </a:r>
                  </a:p>
                </p:txBody>
              </p:sp>
              <p:sp>
                <p:nvSpPr>
                  <p:cNvPr id="593" name="TextBox 592"/>
                  <p:cNvSpPr txBox="1"/>
                  <p:nvPr/>
                </p:nvSpPr>
                <p:spPr>
                  <a:xfrm>
                    <a:off x="8426822" y="4672464"/>
                    <a:ext cx="154339" cy="48690"/>
                  </a:xfrm>
                  <a:prstGeom prst="rect">
                    <a:avLst/>
                  </a:prstGeom>
                  <a:noFill/>
                </p:spPr>
                <p:txBody>
                  <a:bodyPr wrap="square" lIns="0" tIns="0" rIns="0" bIns="0" rtlCol="0">
                    <a:spAutoFit/>
                  </a:bodyPr>
                  <a:lstStyle/>
                  <a:p>
                    <a:pPr marL="0" marR="0" lvl="0" indent="0" defTabSz="914201" eaLnBrk="1" fontAlgn="auto" latinLnBrk="0" hangingPunct="1">
                      <a:lnSpc>
                        <a:spcPct val="100000"/>
                      </a:lnSpc>
                      <a:spcBef>
                        <a:spcPts val="0"/>
                      </a:spcBef>
                      <a:spcAft>
                        <a:spcPts val="600"/>
                      </a:spcAft>
                      <a:buClrTx/>
                      <a:buSzTx/>
                      <a:buFontTx/>
                      <a:buNone/>
                      <a:tabLst/>
                      <a:defRPr/>
                    </a:pPr>
                    <a:r>
                      <a:rPr kumimoji="0" lang="en-US" sz="151" b="0" i="0" u="none" strike="noStrike" kern="0" cap="none" spc="0" normalizeH="0" baseline="0" noProof="0" dirty="0">
                        <a:ln>
                          <a:noFill/>
                        </a:ln>
                        <a:solidFill>
                          <a:sysClr val="windowText" lastClr="000000"/>
                        </a:solidFill>
                        <a:effectLst/>
                        <a:uLnTx/>
                        <a:uFillTx/>
                        <a:latin typeface="Segoe UI"/>
                      </a:rPr>
                      <a:t>7.24.2013 6:24 AM</a:t>
                    </a:r>
                  </a:p>
                </p:txBody>
              </p:sp>
              <p:sp>
                <p:nvSpPr>
                  <p:cNvPr id="594" name="TextBox 593"/>
                  <p:cNvSpPr txBox="1"/>
                  <p:nvPr/>
                </p:nvSpPr>
                <p:spPr>
                  <a:xfrm>
                    <a:off x="8426822" y="4699418"/>
                    <a:ext cx="154339" cy="48690"/>
                  </a:xfrm>
                  <a:prstGeom prst="rect">
                    <a:avLst/>
                  </a:prstGeom>
                  <a:noFill/>
                </p:spPr>
                <p:txBody>
                  <a:bodyPr wrap="square" lIns="0" tIns="0" rIns="0" bIns="0" rtlCol="0">
                    <a:spAutoFit/>
                  </a:bodyPr>
                  <a:lstStyle/>
                  <a:p>
                    <a:pPr marL="0" marR="0" lvl="0" indent="0" defTabSz="914201" eaLnBrk="1" fontAlgn="auto" latinLnBrk="0" hangingPunct="1">
                      <a:lnSpc>
                        <a:spcPct val="100000"/>
                      </a:lnSpc>
                      <a:spcBef>
                        <a:spcPts val="0"/>
                      </a:spcBef>
                      <a:spcAft>
                        <a:spcPts val="600"/>
                      </a:spcAft>
                      <a:buClrTx/>
                      <a:buSzTx/>
                      <a:buFontTx/>
                      <a:buNone/>
                      <a:tabLst/>
                      <a:defRPr/>
                    </a:pPr>
                    <a:r>
                      <a:rPr kumimoji="0" lang="en-US" sz="151" b="0" i="0" u="none" strike="noStrike" kern="0" cap="none" spc="0" normalizeH="0" baseline="0" noProof="0" dirty="0">
                        <a:ln>
                          <a:noFill/>
                        </a:ln>
                        <a:solidFill>
                          <a:sysClr val="windowText" lastClr="000000"/>
                        </a:solidFill>
                        <a:effectLst/>
                        <a:uLnTx/>
                        <a:uFillTx/>
                        <a:latin typeface="Segoe UI"/>
                      </a:rPr>
                      <a:t>9.11.2013 3:50 PM</a:t>
                    </a:r>
                  </a:p>
                </p:txBody>
              </p:sp>
              <p:sp>
                <p:nvSpPr>
                  <p:cNvPr id="595" name="TextBox 594"/>
                  <p:cNvSpPr txBox="1"/>
                  <p:nvPr/>
                </p:nvSpPr>
                <p:spPr>
                  <a:xfrm>
                    <a:off x="8426822" y="4723877"/>
                    <a:ext cx="154339" cy="48690"/>
                  </a:xfrm>
                  <a:prstGeom prst="rect">
                    <a:avLst/>
                  </a:prstGeom>
                  <a:noFill/>
                </p:spPr>
                <p:txBody>
                  <a:bodyPr wrap="square" lIns="0" tIns="0" rIns="0" bIns="0" rtlCol="0">
                    <a:spAutoFit/>
                  </a:bodyPr>
                  <a:lstStyle/>
                  <a:p>
                    <a:pPr marL="0" marR="0" lvl="0" indent="0" defTabSz="914201" eaLnBrk="1" fontAlgn="auto" latinLnBrk="0" hangingPunct="1">
                      <a:lnSpc>
                        <a:spcPct val="100000"/>
                      </a:lnSpc>
                      <a:spcBef>
                        <a:spcPts val="0"/>
                      </a:spcBef>
                      <a:spcAft>
                        <a:spcPts val="600"/>
                      </a:spcAft>
                      <a:buClrTx/>
                      <a:buSzTx/>
                      <a:buFontTx/>
                      <a:buNone/>
                      <a:tabLst/>
                      <a:defRPr/>
                    </a:pPr>
                    <a:r>
                      <a:rPr kumimoji="0" lang="en-US" sz="151" b="0" i="0" u="none" strike="noStrike" kern="0" cap="none" spc="0" normalizeH="0" baseline="0" noProof="0" dirty="0">
                        <a:ln>
                          <a:noFill/>
                        </a:ln>
                        <a:solidFill>
                          <a:sysClr val="windowText" lastClr="000000"/>
                        </a:solidFill>
                        <a:effectLst/>
                        <a:uLnTx/>
                        <a:uFillTx/>
                        <a:latin typeface="Segoe UI"/>
                      </a:rPr>
                      <a:t>1.26.2014 4:48 PM</a:t>
                    </a:r>
                  </a:p>
                </p:txBody>
              </p:sp>
              <p:grpSp>
                <p:nvGrpSpPr>
                  <p:cNvPr id="596" name="Group 595"/>
                  <p:cNvGrpSpPr/>
                  <p:nvPr/>
                </p:nvGrpSpPr>
                <p:grpSpPr>
                  <a:xfrm>
                    <a:off x="7954776" y="4407693"/>
                    <a:ext cx="21893" cy="20846"/>
                    <a:chOff x="5277860" y="3548824"/>
                    <a:chExt cx="1413454" cy="1386878"/>
                  </a:xfrm>
                  <a:solidFill>
                    <a:schemeClr val="bg1">
                      <a:lumMod val="50000"/>
                    </a:schemeClr>
                  </a:solidFill>
                </p:grpSpPr>
                <p:sp>
                  <p:nvSpPr>
                    <p:cNvPr id="633" name="Man's Body"/>
                    <p:cNvSpPr>
                      <a:spLocks/>
                    </p:cNvSpPr>
                    <p:nvPr/>
                  </p:nvSpPr>
                  <p:spPr bwMode="auto">
                    <a:xfrm>
                      <a:off x="5392664" y="3677502"/>
                      <a:ext cx="492497" cy="598735"/>
                    </a:xfrm>
                    <a:custGeom>
                      <a:avLst/>
                      <a:gdLst>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584427 w 716749"/>
                        <a:gd name="connsiteY9" fmla="*/ 762228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32322 w 716749"/>
                        <a:gd name="connsiteY17" fmla="*/ 762228 h 871362"/>
                        <a:gd name="connsiteX18" fmla="*/ 72135 w 716749"/>
                        <a:gd name="connsiteY18" fmla="*/ 863319 h 871362"/>
                        <a:gd name="connsiteX19" fmla="*/ 8939 w 716749"/>
                        <a:gd name="connsiteY19" fmla="*/ 666146 h 871362"/>
                        <a:gd name="connsiteX20" fmla="*/ 126514 w 716749"/>
                        <a:gd name="connsiteY20" fmla="*/ 602728 h 871362"/>
                        <a:gd name="connsiteX21" fmla="*/ 125721 w 716749"/>
                        <a:gd name="connsiteY21" fmla="*/ 601673 h 871362"/>
                        <a:gd name="connsiteX22" fmla="*/ 189649 w 716749"/>
                        <a:gd name="connsiteY22" fmla="*/ 578809 h 871362"/>
                        <a:gd name="connsiteX23" fmla="*/ 348432 w 716749"/>
                        <a:gd name="connsiteY23" fmla="*/ 647569 h 871362"/>
                        <a:gd name="connsiteX24" fmla="*/ 434280 w 716749"/>
                        <a:gd name="connsiteY24" fmla="*/ 621574 h 871362"/>
                        <a:gd name="connsiteX25" fmla="*/ 433343 w 716749"/>
                        <a:gd name="connsiteY25" fmla="*/ 617114 h 871362"/>
                        <a:gd name="connsiteX26" fmla="*/ 447663 w 716749"/>
                        <a:gd name="connsiteY26" fmla="*/ 603030 h 871362"/>
                        <a:gd name="connsiteX27" fmla="*/ 353281 w 716749"/>
                        <a:gd name="connsiteY27" fmla="*/ 622524 h 871362"/>
                        <a:gd name="connsiteX28" fmla="*/ 228840 w 716749"/>
                        <a:gd name="connsiteY28" fmla="*/ 558317 h 871362"/>
                        <a:gd name="connsiteX29" fmla="*/ 257122 w 716749"/>
                        <a:gd name="connsiteY29" fmla="*/ 499120 h 871362"/>
                        <a:gd name="connsiteX30" fmla="*/ 349093 w 716749"/>
                        <a:gd name="connsiteY30" fmla="*/ 167 h 871362"/>
                        <a:gd name="connsiteX31" fmla="*/ 475948 w 716749"/>
                        <a:gd name="connsiteY31" fmla="*/ 42250 h 871362"/>
                        <a:gd name="connsiteX32" fmla="*/ 523135 w 716749"/>
                        <a:gd name="connsiteY32" fmla="*/ 125796 h 871362"/>
                        <a:gd name="connsiteX33" fmla="*/ 517697 w 716749"/>
                        <a:gd name="connsiteY33" fmla="*/ 186030 h 871362"/>
                        <a:gd name="connsiteX34" fmla="*/ 504770 w 716749"/>
                        <a:gd name="connsiteY34" fmla="*/ 213819 h 871362"/>
                        <a:gd name="connsiteX35" fmla="*/ 504770 w 716749"/>
                        <a:gd name="connsiteY35" fmla="*/ 254364 h 871362"/>
                        <a:gd name="connsiteX36" fmla="*/ 523353 w 716749"/>
                        <a:gd name="connsiteY36" fmla="*/ 269398 h 871362"/>
                        <a:gd name="connsiteX37" fmla="*/ 503558 w 716749"/>
                        <a:gd name="connsiteY37" fmla="*/ 358232 h 871362"/>
                        <a:gd name="connsiteX38" fmla="*/ 492246 w 716749"/>
                        <a:gd name="connsiteY38" fmla="*/ 365977 h 871362"/>
                        <a:gd name="connsiteX39" fmla="*/ 444576 w 716749"/>
                        <a:gd name="connsiteY39" fmla="*/ 473034 h 871362"/>
                        <a:gd name="connsiteX40" fmla="*/ 356911 w 716749"/>
                        <a:gd name="connsiteY40" fmla="*/ 522690 h 871362"/>
                        <a:gd name="connsiteX41" fmla="*/ 262783 w 716749"/>
                        <a:gd name="connsiteY41" fmla="*/ 460734 h 871362"/>
                        <a:gd name="connsiteX42" fmla="*/ 221576 w 716749"/>
                        <a:gd name="connsiteY42" fmla="*/ 361421 h 871362"/>
                        <a:gd name="connsiteX43" fmla="*/ 188449 w 716749"/>
                        <a:gd name="connsiteY43" fmla="*/ 283520 h 871362"/>
                        <a:gd name="connsiteX44" fmla="*/ 201376 w 716749"/>
                        <a:gd name="connsiteY44" fmla="*/ 261653 h 871362"/>
                        <a:gd name="connsiteX45" fmla="*/ 173905 w 716749"/>
                        <a:gd name="connsiteY45" fmla="*/ 181930 h 871362"/>
                        <a:gd name="connsiteX46" fmla="*/ 283790 w 716749"/>
                        <a:gd name="connsiteY46" fmla="*/ 17472 h 871362"/>
                        <a:gd name="connsiteX47" fmla="*/ 349093 w 716749"/>
                        <a:gd name="connsiteY47"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584427 w 716749"/>
                        <a:gd name="connsiteY9" fmla="*/ 762228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32322 w 716749"/>
                        <a:gd name="connsiteY17" fmla="*/ 762228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33343 w 716749"/>
                        <a:gd name="connsiteY24" fmla="*/ 617114 h 871362"/>
                        <a:gd name="connsiteX25" fmla="*/ 447663 w 716749"/>
                        <a:gd name="connsiteY25" fmla="*/ 603030 h 871362"/>
                        <a:gd name="connsiteX26" fmla="*/ 353281 w 716749"/>
                        <a:gd name="connsiteY26" fmla="*/ 622524 h 871362"/>
                        <a:gd name="connsiteX27" fmla="*/ 228840 w 716749"/>
                        <a:gd name="connsiteY27" fmla="*/ 558317 h 871362"/>
                        <a:gd name="connsiteX28" fmla="*/ 257122 w 716749"/>
                        <a:gd name="connsiteY28" fmla="*/ 499120 h 871362"/>
                        <a:gd name="connsiteX29" fmla="*/ 349093 w 716749"/>
                        <a:gd name="connsiteY29" fmla="*/ 167 h 871362"/>
                        <a:gd name="connsiteX30" fmla="*/ 475948 w 716749"/>
                        <a:gd name="connsiteY30" fmla="*/ 42250 h 871362"/>
                        <a:gd name="connsiteX31" fmla="*/ 523135 w 716749"/>
                        <a:gd name="connsiteY31" fmla="*/ 125796 h 871362"/>
                        <a:gd name="connsiteX32" fmla="*/ 517697 w 716749"/>
                        <a:gd name="connsiteY32" fmla="*/ 186030 h 871362"/>
                        <a:gd name="connsiteX33" fmla="*/ 504770 w 716749"/>
                        <a:gd name="connsiteY33" fmla="*/ 213819 h 871362"/>
                        <a:gd name="connsiteX34" fmla="*/ 504770 w 716749"/>
                        <a:gd name="connsiteY34" fmla="*/ 254364 h 871362"/>
                        <a:gd name="connsiteX35" fmla="*/ 523353 w 716749"/>
                        <a:gd name="connsiteY35" fmla="*/ 269398 h 871362"/>
                        <a:gd name="connsiteX36" fmla="*/ 503558 w 716749"/>
                        <a:gd name="connsiteY36" fmla="*/ 358232 h 871362"/>
                        <a:gd name="connsiteX37" fmla="*/ 492246 w 716749"/>
                        <a:gd name="connsiteY37" fmla="*/ 365977 h 871362"/>
                        <a:gd name="connsiteX38" fmla="*/ 444576 w 716749"/>
                        <a:gd name="connsiteY38" fmla="*/ 473034 h 871362"/>
                        <a:gd name="connsiteX39" fmla="*/ 356911 w 716749"/>
                        <a:gd name="connsiteY39" fmla="*/ 522690 h 871362"/>
                        <a:gd name="connsiteX40" fmla="*/ 262783 w 716749"/>
                        <a:gd name="connsiteY40" fmla="*/ 460734 h 871362"/>
                        <a:gd name="connsiteX41" fmla="*/ 221576 w 716749"/>
                        <a:gd name="connsiteY41" fmla="*/ 361421 h 871362"/>
                        <a:gd name="connsiteX42" fmla="*/ 188449 w 716749"/>
                        <a:gd name="connsiteY42" fmla="*/ 283520 h 871362"/>
                        <a:gd name="connsiteX43" fmla="*/ 201376 w 716749"/>
                        <a:gd name="connsiteY43" fmla="*/ 261653 h 871362"/>
                        <a:gd name="connsiteX44" fmla="*/ 173905 w 716749"/>
                        <a:gd name="connsiteY44" fmla="*/ 181930 h 871362"/>
                        <a:gd name="connsiteX45" fmla="*/ 283790 w 716749"/>
                        <a:gd name="connsiteY45" fmla="*/ 17472 h 871362"/>
                        <a:gd name="connsiteX46" fmla="*/ 349093 w 716749"/>
                        <a:gd name="connsiteY46"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605858 w 716749"/>
                        <a:gd name="connsiteY9" fmla="*/ 805091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32322 w 716749"/>
                        <a:gd name="connsiteY17" fmla="*/ 762228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33343 w 716749"/>
                        <a:gd name="connsiteY24" fmla="*/ 617114 h 871362"/>
                        <a:gd name="connsiteX25" fmla="*/ 447663 w 716749"/>
                        <a:gd name="connsiteY25" fmla="*/ 603030 h 871362"/>
                        <a:gd name="connsiteX26" fmla="*/ 353281 w 716749"/>
                        <a:gd name="connsiteY26" fmla="*/ 622524 h 871362"/>
                        <a:gd name="connsiteX27" fmla="*/ 228840 w 716749"/>
                        <a:gd name="connsiteY27" fmla="*/ 558317 h 871362"/>
                        <a:gd name="connsiteX28" fmla="*/ 257122 w 716749"/>
                        <a:gd name="connsiteY28" fmla="*/ 499120 h 871362"/>
                        <a:gd name="connsiteX29" fmla="*/ 349093 w 716749"/>
                        <a:gd name="connsiteY29" fmla="*/ 167 h 871362"/>
                        <a:gd name="connsiteX30" fmla="*/ 475948 w 716749"/>
                        <a:gd name="connsiteY30" fmla="*/ 42250 h 871362"/>
                        <a:gd name="connsiteX31" fmla="*/ 523135 w 716749"/>
                        <a:gd name="connsiteY31" fmla="*/ 125796 h 871362"/>
                        <a:gd name="connsiteX32" fmla="*/ 517697 w 716749"/>
                        <a:gd name="connsiteY32" fmla="*/ 186030 h 871362"/>
                        <a:gd name="connsiteX33" fmla="*/ 504770 w 716749"/>
                        <a:gd name="connsiteY33" fmla="*/ 213819 h 871362"/>
                        <a:gd name="connsiteX34" fmla="*/ 504770 w 716749"/>
                        <a:gd name="connsiteY34" fmla="*/ 254364 h 871362"/>
                        <a:gd name="connsiteX35" fmla="*/ 523353 w 716749"/>
                        <a:gd name="connsiteY35" fmla="*/ 269398 h 871362"/>
                        <a:gd name="connsiteX36" fmla="*/ 503558 w 716749"/>
                        <a:gd name="connsiteY36" fmla="*/ 358232 h 871362"/>
                        <a:gd name="connsiteX37" fmla="*/ 492246 w 716749"/>
                        <a:gd name="connsiteY37" fmla="*/ 365977 h 871362"/>
                        <a:gd name="connsiteX38" fmla="*/ 444576 w 716749"/>
                        <a:gd name="connsiteY38" fmla="*/ 473034 h 871362"/>
                        <a:gd name="connsiteX39" fmla="*/ 356911 w 716749"/>
                        <a:gd name="connsiteY39" fmla="*/ 522690 h 871362"/>
                        <a:gd name="connsiteX40" fmla="*/ 262783 w 716749"/>
                        <a:gd name="connsiteY40" fmla="*/ 460734 h 871362"/>
                        <a:gd name="connsiteX41" fmla="*/ 221576 w 716749"/>
                        <a:gd name="connsiteY41" fmla="*/ 361421 h 871362"/>
                        <a:gd name="connsiteX42" fmla="*/ 188449 w 716749"/>
                        <a:gd name="connsiteY42" fmla="*/ 283520 h 871362"/>
                        <a:gd name="connsiteX43" fmla="*/ 201376 w 716749"/>
                        <a:gd name="connsiteY43" fmla="*/ 261653 h 871362"/>
                        <a:gd name="connsiteX44" fmla="*/ 173905 w 716749"/>
                        <a:gd name="connsiteY44" fmla="*/ 181930 h 871362"/>
                        <a:gd name="connsiteX45" fmla="*/ 283790 w 716749"/>
                        <a:gd name="connsiteY45" fmla="*/ 17472 h 871362"/>
                        <a:gd name="connsiteX46" fmla="*/ 349093 w 716749"/>
                        <a:gd name="connsiteY46"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605858 w 716749"/>
                        <a:gd name="connsiteY9" fmla="*/ 805091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15653 w 716749"/>
                        <a:gd name="connsiteY17" fmla="*/ 802709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33343 w 716749"/>
                        <a:gd name="connsiteY24" fmla="*/ 617114 h 871362"/>
                        <a:gd name="connsiteX25" fmla="*/ 447663 w 716749"/>
                        <a:gd name="connsiteY25" fmla="*/ 603030 h 871362"/>
                        <a:gd name="connsiteX26" fmla="*/ 353281 w 716749"/>
                        <a:gd name="connsiteY26" fmla="*/ 622524 h 871362"/>
                        <a:gd name="connsiteX27" fmla="*/ 228840 w 716749"/>
                        <a:gd name="connsiteY27" fmla="*/ 558317 h 871362"/>
                        <a:gd name="connsiteX28" fmla="*/ 257122 w 716749"/>
                        <a:gd name="connsiteY28" fmla="*/ 499120 h 871362"/>
                        <a:gd name="connsiteX29" fmla="*/ 349093 w 716749"/>
                        <a:gd name="connsiteY29" fmla="*/ 167 h 871362"/>
                        <a:gd name="connsiteX30" fmla="*/ 475948 w 716749"/>
                        <a:gd name="connsiteY30" fmla="*/ 42250 h 871362"/>
                        <a:gd name="connsiteX31" fmla="*/ 523135 w 716749"/>
                        <a:gd name="connsiteY31" fmla="*/ 125796 h 871362"/>
                        <a:gd name="connsiteX32" fmla="*/ 517697 w 716749"/>
                        <a:gd name="connsiteY32" fmla="*/ 186030 h 871362"/>
                        <a:gd name="connsiteX33" fmla="*/ 504770 w 716749"/>
                        <a:gd name="connsiteY33" fmla="*/ 213819 h 871362"/>
                        <a:gd name="connsiteX34" fmla="*/ 504770 w 716749"/>
                        <a:gd name="connsiteY34" fmla="*/ 254364 h 871362"/>
                        <a:gd name="connsiteX35" fmla="*/ 523353 w 716749"/>
                        <a:gd name="connsiteY35" fmla="*/ 269398 h 871362"/>
                        <a:gd name="connsiteX36" fmla="*/ 503558 w 716749"/>
                        <a:gd name="connsiteY36" fmla="*/ 358232 h 871362"/>
                        <a:gd name="connsiteX37" fmla="*/ 492246 w 716749"/>
                        <a:gd name="connsiteY37" fmla="*/ 365977 h 871362"/>
                        <a:gd name="connsiteX38" fmla="*/ 444576 w 716749"/>
                        <a:gd name="connsiteY38" fmla="*/ 473034 h 871362"/>
                        <a:gd name="connsiteX39" fmla="*/ 356911 w 716749"/>
                        <a:gd name="connsiteY39" fmla="*/ 522690 h 871362"/>
                        <a:gd name="connsiteX40" fmla="*/ 262783 w 716749"/>
                        <a:gd name="connsiteY40" fmla="*/ 460734 h 871362"/>
                        <a:gd name="connsiteX41" fmla="*/ 221576 w 716749"/>
                        <a:gd name="connsiteY41" fmla="*/ 361421 h 871362"/>
                        <a:gd name="connsiteX42" fmla="*/ 188449 w 716749"/>
                        <a:gd name="connsiteY42" fmla="*/ 283520 h 871362"/>
                        <a:gd name="connsiteX43" fmla="*/ 201376 w 716749"/>
                        <a:gd name="connsiteY43" fmla="*/ 261653 h 871362"/>
                        <a:gd name="connsiteX44" fmla="*/ 173905 w 716749"/>
                        <a:gd name="connsiteY44" fmla="*/ 181930 h 871362"/>
                        <a:gd name="connsiteX45" fmla="*/ 283790 w 716749"/>
                        <a:gd name="connsiteY45" fmla="*/ 17472 h 871362"/>
                        <a:gd name="connsiteX46" fmla="*/ 349093 w 716749"/>
                        <a:gd name="connsiteY46"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605858 w 716749"/>
                        <a:gd name="connsiteY9" fmla="*/ 805091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15653 w 716749"/>
                        <a:gd name="connsiteY17" fmla="*/ 802709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47663 w 716749"/>
                        <a:gd name="connsiteY24" fmla="*/ 603030 h 871362"/>
                        <a:gd name="connsiteX25" fmla="*/ 353281 w 716749"/>
                        <a:gd name="connsiteY25" fmla="*/ 622524 h 871362"/>
                        <a:gd name="connsiteX26" fmla="*/ 228840 w 716749"/>
                        <a:gd name="connsiteY26" fmla="*/ 558317 h 871362"/>
                        <a:gd name="connsiteX27" fmla="*/ 257122 w 716749"/>
                        <a:gd name="connsiteY27" fmla="*/ 499120 h 871362"/>
                        <a:gd name="connsiteX28" fmla="*/ 349093 w 716749"/>
                        <a:gd name="connsiteY28" fmla="*/ 167 h 871362"/>
                        <a:gd name="connsiteX29" fmla="*/ 475948 w 716749"/>
                        <a:gd name="connsiteY29" fmla="*/ 42250 h 871362"/>
                        <a:gd name="connsiteX30" fmla="*/ 523135 w 716749"/>
                        <a:gd name="connsiteY30" fmla="*/ 125796 h 871362"/>
                        <a:gd name="connsiteX31" fmla="*/ 517697 w 716749"/>
                        <a:gd name="connsiteY31" fmla="*/ 186030 h 871362"/>
                        <a:gd name="connsiteX32" fmla="*/ 504770 w 716749"/>
                        <a:gd name="connsiteY32" fmla="*/ 213819 h 871362"/>
                        <a:gd name="connsiteX33" fmla="*/ 504770 w 716749"/>
                        <a:gd name="connsiteY33" fmla="*/ 254364 h 871362"/>
                        <a:gd name="connsiteX34" fmla="*/ 523353 w 716749"/>
                        <a:gd name="connsiteY34" fmla="*/ 269398 h 871362"/>
                        <a:gd name="connsiteX35" fmla="*/ 503558 w 716749"/>
                        <a:gd name="connsiteY35" fmla="*/ 358232 h 871362"/>
                        <a:gd name="connsiteX36" fmla="*/ 492246 w 716749"/>
                        <a:gd name="connsiteY36" fmla="*/ 365977 h 871362"/>
                        <a:gd name="connsiteX37" fmla="*/ 444576 w 716749"/>
                        <a:gd name="connsiteY37" fmla="*/ 473034 h 871362"/>
                        <a:gd name="connsiteX38" fmla="*/ 356911 w 716749"/>
                        <a:gd name="connsiteY38" fmla="*/ 522690 h 871362"/>
                        <a:gd name="connsiteX39" fmla="*/ 262783 w 716749"/>
                        <a:gd name="connsiteY39" fmla="*/ 460734 h 871362"/>
                        <a:gd name="connsiteX40" fmla="*/ 221576 w 716749"/>
                        <a:gd name="connsiteY40" fmla="*/ 361421 h 871362"/>
                        <a:gd name="connsiteX41" fmla="*/ 188449 w 716749"/>
                        <a:gd name="connsiteY41" fmla="*/ 283520 h 871362"/>
                        <a:gd name="connsiteX42" fmla="*/ 201376 w 716749"/>
                        <a:gd name="connsiteY42" fmla="*/ 261653 h 871362"/>
                        <a:gd name="connsiteX43" fmla="*/ 173905 w 716749"/>
                        <a:gd name="connsiteY43" fmla="*/ 181930 h 871362"/>
                        <a:gd name="connsiteX44" fmla="*/ 283790 w 716749"/>
                        <a:gd name="connsiteY44" fmla="*/ 17472 h 871362"/>
                        <a:gd name="connsiteX45" fmla="*/ 349093 w 716749"/>
                        <a:gd name="connsiteY45" fmla="*/ 167 h 87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16749" h="871362">
                          <a:moveTo>
                            <a:pt x="257122" y="499120"/>
                          </a:moveTo>
                          <a:cubicBezTo>
                            <a:pt x="264799" y="497298"/>
                            <a:pt x="329443" y="557407"/>
                            <a:pt x="356917" y="556496"/>
                          </a:cubicBezTo>
                          <a:cubicBezTo>
                            <a:pt x="430854" y="553308"/>
                            <a:pt x="464793" y="497754"/>
                            <a:pt x="472065" y="500486"/>
                          </a:cubicBezTo>
                          <a:cubicBezTo>
                            <a:pt x="479560" y="502709"/>
                            <a:pt x="493602" y="563094"/>
                            <a:pt x="509922" y="569637"/>
                          </a:cubicBezTo>
                          <a:lnTo>
                            <a:pt x="511216" y="570724"/>
                          </a:lnTo>
                          <a:cubicBezTo>
                            <a:pt x="537268" y="577651"/>
                            <a:pt x="593709" y="598027"/>
                            <a:pt x="634175" y="619705"/>
                          </a:cubicBezTo>
                          <a:lnTo>
                            <a:pt x="633245" y="620073"/>
                          </a:lnTo>
                          <a:cubicBezTo>
                            <a:pt x="666648" y="634645"/>
                            <a:pt x="699453" y="652545"/>
                            <a:pt x="707810" y="666146"/>
                          </a:cubicBezTo>
                          <a:cubicBezTo>
                            <a:pt x="725866" y="695289"/>
                            <a:pt x="721997" y="769969"/>
                            <a:pt x="644614" y="863319"/>
                          </a:cubicBezTo>
                          <a:cubicBezTo>
                            <a:pt x="636445" y="809586"/>
                            <a:pt x="615745" y="811011"/>
                            <a:pt x="605858" y="805091"/>
                          </a:cubicBezTo>
                          <a:cubicBezTo>
                            <a:pt x="618755" y="831047"/>
                            <a:pt x="608931" y="836453"/>
                            <a:pt x="609361" y="866051"/>
                          </a:cubicBezTo>
                          <a:cubicBezTo>
                            <a:pt x="578994" y="868349"/>
                            <a:pt x="246530" y="870038"/>
                            <a:pt x="197152" y="871278"/>
                          </a:cubicBezTo>
                          <a:cubicBezTo>
                            <a:pt x="197145" y="871307"/>
                            <a:pt x="197135" y="871334"/>
                            <a:pt x="197125" y="871362"/>
                          </a:cubicBezTo>
                          <a:lnTo>
                            <a:pt x="196057" y="871299"/>
                          </a:lnTo>
                          <a:lnTo>
                            <a:pt x="192768" y="871362"/>
                          </a:lnTo>
                          <a:cubicBezTo>
                            <a:pt x="192638" y="871303"/>
                            <a:pt x="192508" y="871243"/>
                            <a:pt x="192433" y="871084"/>
                          </a:cubicBezTo>
                          <a:cubicBezTo>
                            <a:pt x="165787" y="869971"/>
                            <a:pt x="137155" y="868303"/>
                            <a:pt x="107388" y="866051"/>
                          </a:cubicBezTo>
                          <a:cubicBezTo>
                            <a:pt x="107817" y="836453"/>
                            <a:pt x="102756" y="828665"/>
                            <a:pt x="115653" y="802709"/>
                          </a:cubicBezTo>
                          <a:cubicBezTo>
                            <a:pt x="105766" y="808629"/>
                            <a:pt x="80304" y="809586"/>
                            <a:pt x="72135" y="863319"/>
                          </a:cubicBezTo>
                          <a:cubicBezTo>
                            <a:pt x="-5248" y="769969"/>
                            <a:pt x="-9117" y="695289"/>
                            <a:pt x="8939" y="666146"/>
                          </a:cubicBezTo>
                          <a:cubicBezTo>
                            <a:pt x="21048" y="646437"/>
                            <a:pt x="84495" y="617701"/>
                            <a:pt x="126514" y="602728"/>
                          </a:cubicBezTo>
                          <a:lnTo>
                            <a:pt x="189649" y="578809"/>
                          </a:lnTo>
                          <a:cubicBezTo>
                            <a:pt x="199346" y="580630"/>
                            <a:pt x="259142" y="648935"/>
                            <a:pt x="348432" y="647569"/>
                          </a:cubicBezTo>
                          <a:cubicBezTo>
                            <a:pt x="392274" y="646882"/>
                            <a:pt x="418782" y="634129"/>
                            <a:pt x="434280" y="621574"/>
                          </a:cubicBezTo>
                          <a:lnTo>
                            <a:pt x="447663" y="603030"/>
                          </a:lnTo>
                          <a:cubicBezTo>
                            <a:pt x="437487" y="611334"/>
                            <a:pt x="411701" y="623772"/>
                            <a:pt x="353281" y="622524"/>
                          </a:cubicBezTo>
                          <a:cubicBezTo>
                            <a:pt x="293081" y="621613"/>
                            <a:pt x="230052" y="568791"/>
                            <a:pt x="228840" y="558317"/>
                          </a:cubicBezTo>
                          <a:cubicBezTo>
                            <a:pt x="227628" y="547388"/>
                            <a:pt x="249042" y="500486"/>
                            <a:pt x="257122" y="499120"/>
                          </a:cubicBezTo>
                          <a:close/>
                          <a:moveTo>
                            <a:pt x="349093" y="167"/>
                          </a:moveTo>
                          <a:cubicBezTo>
                            <a:pt x="388971" y="2218"/>
                            <a:pt x="446942" y="21312"/>
                            <a:pt x="475948" y="42250"/>
                          </a:cubicBezTo>
                          <a:cubicBezTo>
                            <a:pt x="504955" y="63189"/>
                            <a:pt x="524347" y="113952"/>
                            <a:pt x="523135" y="125796"/>
                          </a:cubicBezTo>
                          <a:cubicBezTo>
                            <a:pt x="521923" y="137186"/>
                            <a:pt x="520758" y="171360"/>
                            <a:pt x="517697" y="186030"/>
                          </a:cubicBezTo>
                          <a:cubicBezTo>
                            <a:pt x="514637" y="200701"/>
                            <a:pt x="506925" y="202430"/>
                            <a:pt x="504770" y="213819"/>
                          </a:cubicBezTo>
                          <a:cubicBezTo>
                            <a:pt x="509213" y="224750"/>
                            <a:pt x="504772" y="254352"/>
                            <a:pt x="504770" y="254364"/>
                          </a:cubicBezTo>
                          <a:cubicBezTo>
                            <a:pt x="504801" y="254367"/>
                            <a:pt x="523353" y="255742"/>
                            <a:pt x="523353" y="269398"/>
                          </a:cubicBezTo>
                          <a:cubicBezTo>
                            <a:pt x="523353" y="283062"/>
                            <a:pt x="503565" y="358204"/>
                            <a:pt x="503558" y="358232"/>
                          </a:cubicBezTo>
                          <a:cubicBezTo>
                            <a:pt x="503542" y="358258"/>
                            <a:pt x="498297" y="367342"/>
                            <a:pt x="492246" y="365977"/>
                          </a:cubicBezTo>
                          <a:cubicBezTo>
                            <a:pt x="485783" y="421555"/>
                            <a:pt x="463563" y="456178"/>
                            <a:pt x="444576" y="473034"/>
                          </a:cubicBezTo>
                          <a:cubicBezTo>
                            <a:pt x="425993" y="489434"/>
                            <a:pt x="382766" y="522690"/>
                            <a:pt x="356911" y="522690"/>
                          </a:cubicBezTo>
                          <a:cubicBezTo>
                            <a:pt x="331056" y="522690"/>
                            <a:pt x="267630" y="469845"/>
                            <a:pt x="262783" y="460734"/>
                          </a:cubicBezTo>
                          <a:cubicBezTo>
                            <a:pt x="257531" y="451623"/>
                            <a:pt x="222788" y="411077"/>
                            <a:pt x="221576" y="361421"/>
                          </a:cubicBezTo>
                          <a:cubicBezTo>
                            <a:pt x="204608" y="360054"/>
                            <a:pt x="194913" y="309943"/>
                            <a:pt x="188449" y="283520"/>
                          </a:cubicBezTo>
                          <a:cubicBezTo>
                            <a:pt x="183199" y="261207"/>
                            <a:pt x="201363" y="261653"/>
                            <a:pt x="201376" y="261653"/>
                          </a:cubicBezTo>
                          <a:cubicBezTo>
                            <a:pt x="201357" y="261601"/>
                            <a:pt x="175925" y="191494"/>
                            <a:pt x="173905" y="181930"/>
                          </a:cubicBezTo>
                          <a:cubicBezTo>
                            <a:pt x="172289" y="172819"/>
                            <a:pt x="155322" y="11550"/>
                            <a:pt x="283790" y="17472"/>
                          </a:cubicBezTo>
                          <a:cubicBezTo>
                            <a:pt x="302575" y="4488"/>
                            <a:pt x="325167" y="-1064"/>
                            <a:pt x="349093" y="167"/>
                          </a:cubicBezTo>
                          <a:close/>
                        </a:path>
                      </a:pathLst>
                    </a:cu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a:extLst/>
                  </p:spPr>
                  <p:style>
                    <a:lnRef idx="0">
                      <a:schemeClr val="accent2"/>
                    </a:lnRef>
                    <a:fillRef idx="3">
                      <a:schemeClr val="accent2"/>
                    </a:fillRef>
                    <a:effectRef idx="3">
                      <a:schemeClr val="accent2"/>
                    </a:effectRef>
                    <a:fontRef idx="minor">
                      <a:schemeClr val="lt1"/>
                    </a:fontRef>
                  </p:style>
                  <p:txBody>
                    <a:bodyPr vert="horz" wrap="square" lIns="109712" tIns="54856" rIns="109712" bIns="54856" numCol="1" rtlCol="0" anchor="ctr" anchorCtr="0" compatLnSpc="1">
                      <a:prstTxWarp prst="textNoShape">
                        <a:avLst/>
                      </a:prstTxWarp>
                    </a:bodyPr>
                    <a:lstStyle/>
                    <a:p>
                      <a:pPr marL="0" marR="0" lvl="0" indent="0" algn="ctr" defTabSz="109668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outerShdw blurRad="38100" dist="38100" dir="2700000" algn="tl">
                            <a:srgbClr val="000000">
                              <a:alpha val="43137"/>
                            </a:srgbClr>
                          </a:outerShdw>
                        </a:effectLst>
                        <a:uLnTx/>
                        <a:uFillTx/>
                        <a:latin typeface="Segoe UI"/>
                      </a:endParaRPr>
                    </a:p>
                  </p:txBody>
                </p:sp>
                <p:sp>
                  <p:nvSpPr>
                    <p:cNvPr id="634" name="Rectangle 633"/>
                    <p:cNvSpPr/>
                    <p:nvPr/>
                  </p:nvSpPr>
                  <p:spPr>
                    <a:xfrm>
                      <a:off x="5962667" y="3904245"/>
                      <a:ext cx="611964"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01"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05050"/>
                        </a:solidFill>
                        <a:effectLst/>
                        <a:uLnTx/>
                        <a:uFillTx/>
                        <a:latin typeface="Segoe UI"/>
                      </a:endParaRPr>
                    </a:p>
                  </p:txBody>
                </p:sp>
                <p:sp>
                  <p:nvSpPr>
                    <p:cNvPr id="635" name="Rounded Rectangle 581"/>
                    <p:cNvSpPr/>
                    <p:nvPr/>
                  </p:nvSpPr>
                  <p:spPr>
                    <a:xfrm>
                      <a:off x="5277860" y="3548824"/>
                      <a:ext cx="1413454" cy="1386878"/>
                    </a:xfrm>
                    <a:custGeom>
                      <a:avLst/>
                      <a:gdLst/>
                      <a:ahLst/>
                      <a:cxnLst/>
                      <a:rect l="l" t="t" r="r" b="b"/>
                      <a:pathLst>
                        <a:path w="1413454" h="1386878">
                          <a:moveTo>
                            <a:pt x="145143" y="44720"/>
                          </a:moveTo>
                          <a:cubicBezTo>
                            <a:pt x="90155" y="44720"/>
                            <a:pt x="45578" y="89297"/>
                            <a:pt x="45578" y="144285"/>
                          </a:cubicBezTo>
                          <a:lnTo>
                            <a:pt x="45578" y="1242592"/>
                          </a:lnTo>
                          <a:cubicBezTo>
                            <a:pt x="45578" y="1297580"/>
                            <a:pt x="90155" y="1342157"/>
                            <a:pt x="145143" y="1342157"/>
                          </a:cubicBezTo>
                          <a:lnTo>
                            <a:pt x="1268310" y="1342157"/>
                          </a:lnTo>
                          <a:cubicBezTo>
                            <a:pt x="1323298" y="1342157"/>
                            <a:pt x="1367875" y="1297580"/>
                            <a:pt x="1367875" y="1242592"/>
                          </a:cubicBezTo>
                          <a:lnTo>
                            <a:pt x="1367875" y="144285"/>
                          </a:lnTo>
                          <a:cubicBezTo>
                            <a:pt x="1367875" y="89297"/>
                            <a:pt x="1323298" y="44720"/>
                            <a:pt x="1268310" y="44720"/>
                          </a:cubicBezTo>
                          <a:close/>
                          <a:moveTo>
                            <a:pt x="144527" y="0"/>
                          </a:moveTo>
                          <a:lnTo>
                            <a:pt x="1268927" y="0"/>
                          </a:lnTo>
                          <a:cubicBezTo>
                            <a:pt x="1348747" y="0"/>
                            <a:pt x="1413454" y="64707"/>
                            <a:pt x="1413454" y="144527"/>
                          </a:cubicBezTo>
                          <a:lnTo>
                            <a:pt x="1413454" y="1242351"/>
                          </a:lnTo>
                          <a:cubicBezTo>
                            <a:pt x="1413454" y="1322171"/>
                            <a:pt x="1348747" y="1386878"/>
                            <a:pt x="1268927" y="1386878"/>
                          </a:cubicBezTo>
                          <a:lnTo>
                            <a:pt x="144527" y="1386878"/>
                          </a:lnTo>
                          <a:cubicBezTo>
                            <a:pt x="64707" y="1386878"/>
                            <a:pt x="0" y="1322171"/>
                            <a:pt x="0" y="1242351"/>
                          </a:cubicBezTo>
                          <a:lnTo>
                            <a:pt x="0" y="144527"/>
                          </a:lnTo>
                          <a:cubicBezTo>
                            <a:pt x="0" y="64707"/>
                            <a:pt x="64707" y="0"/>
                            <a:pt x="144527" y="0"/>
                          </a:cubicBezTo>
                          <a:close/>
                        </a:path>
                      </a:pathLst>
                    </a:custGeom>
                    <a:grpFill/>
                    <a:ln w="38100">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12" tIns="54856" rIns="109712" bIns="54856" numCol="1" rtlCol="0" anchor="ctr" anchorCtr="0" compatLnSpc="1">
                      <a:prstTxWarp prst="textNoShape">
                        <a:avLst/>
                      </a:prstTxWarp>
                    </a:bodyPr>
                    <a:lstStyle/>
                    <a:p>
                      <a:pPr marL="0" marR="0" lvl="0" indent="0" algn="ctr" defTabSz="109668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outerShdw blurRad="38100" dist="38100" dir="2700000" algn="tl">
                            <a:srgbClr val="000000">
                              <a:alpha val="43137"/>
                            </a:srgbClr>
                          </a:outerShdw>
                        </a:effectLst>
                        <a:uLnTx/>
                        <a:uFillTx/>
                        <a:latin typeface="Segoe UI"/>
                      </a:endParaRPr>
                    </a:p>
                  </p:txBody>
                </p:sp>
                <p:sp>
                  <p:nvSpPr>
                    <p:cNvPr id="636" name="Rectangle 635"/>
                    <p:cNvSpPr/>
                    <p:nvPr/>
                  </p:nvSpPr>
                  <p:spPr>
                    <a:xfrm>
                      <a:off x="5962667" y="4202921"/>
                      <a:ext cx="611964"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01"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05050"/>
                        </a:solidFill>
                        <a:effectLst/>
                        <a:uLnTx/>
                        <a:uFillTx/>
                        <a:latin typeface="Segoe UI"/>
                      </a:endParaRPr>
                    </a:p>
                  </p:txBody>
                </p:sp>
                <p:sp>
                  <p:nvSpPr>
                    <p:cNvPr id="637" name="Rectangle 636"/>
                    <p:cNvSpPr/>
                    <p:nvPr/>
                  </p:nvSpPr>
                  <p:spPr>
                    <a:xfrm>
                      <a:off x="5962667" y="4053583"/>
                      <a:ext cx="611964"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01"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05050"/>
                        </a:solidFill>
                        <a:effectLst/>
                        <a:uLnTx/>
                        <a:uFillTx/>
                        <a:latin typeface="Segoe UI"/>
                      </a:endParaRPr>
                    </a:p>
                  </p:txBody>
                </p:sp>
                <p:sp>
                  <p:nvSpPr>
                    <p:cNvPr id="638" name="Rectangle 637"/>
                    <p:cNvSpPr/>
                    <p:nvPr/>
                  </p:nvSpPr>
                  <p:spPr>
                    <a:xfrm>
                      <a:off x="5395465" y="4352259"/>
                      <a:ext cx="1179166"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01"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05050"/>
                        </a:solidFill>
                        <a:effectLst/>
                        <a:uLnTx/>
                        <a:uFillTx/>
                        <a:latin typeface="Segoe UI"/>
                      </a:endParaRPr>
                    </a:p>
                  </p:txBody>
                </p:sp>
                <p:sp>
                  <p:nvSpPr>
                    <p:cNvPr id="639" name="Rectangle 638"/>
                    <p:cNvSpPr/>
                    <p:nvPr/>
                  </p:nvSpPr>
                  <p:spPr>
                    <a:xfrm>
                      <a:off x="5395465" y="4501597"/>
                      <a:ext cx="1179166"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01"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05050"/>
                        </a:solidFill>
                        <a:effectLst/>
                        <a:uLnTx/>
                        <a:uFillTx/>
                        <a:latin typeface="Segoe UI"/>
                      </a:endParaRPr>
                    </a:p>
                  </p:txBody>
                </p:sp>
                <p:sp>
                  <p:nvSpPr>
                    <p:cNvPr id="640" name="Rectangle 639"/>
                    <p:cNvSpPr/>
                    <p:nvPr/>
                  </p:nvSpPr>
                  <p:spPr>
                    <a:xfrm>
                      <a:off x="5395465" y="4650933"/>
                      <a:ext cx="1179166"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01"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05050"/>
                        </a:solidFill>
                        <a:effectLst/>
                        <a:uLnTx/>
                        <a:uFillTx/>
                        <a:latin typeface="Segoe UI"/>
                      </a:endParaRPr>
                    </a:p>
                  </p:txBody>
                </p:sp>
              </p:grpSp>
              <p:grpSp>
                <p:nvGrpSpPr>
                  <p:cNvPr id="597" name="Group 596"/>
                  <p:cNvGrpSpPr/>
                  <p:nvPr/>
                </p:nvGrpSpPr>
                <p:grpSpPr>
                  <a:xfrm>
                    <a:off x="7964935" y="4510596"/>
                    <a:ext cx="14751" cy="20402"/>
                    <a:chOff x="4196729" y="912821"/>
                    <a:chExt cx="545102" cy="776924"/>
                  </a:xfrm>
                </p:grpSpPr>
                <p:sp>
                  <p:nvSpPr>
                    <p:cNvPr id="631" name="Oval 10"/>
                    <p:cNvSpPr>
                      <a:spLocks noChangeArrowheads="1"/>
                    </p:cNvSpPr>
                    <p:nvPr/>
                  </p:nvSpPr>
                  <p:spPr bwMode="auto">
                    <a:xfrm>
                      <a:off x="4312480" y="912821"/>
                      <a:ext cx="322051" cy="322586"/>
                    </a:xfrm>
                    <a:prstGeom prst="ellipse">
                      <a:avLst/>
                    </a:prstGeom>
                    <a:solidFill>
                      <a:schemeClr val="bg1">
                        <a:lumMod val="50000"/>
                      </a:schemeClr>
                    </a:solidFill>
                    <a:ln w="9525" cap="flat" cmpd="sng" algn="ctr">
                      <a:noFill/>
                      <a:prstDash val="solid"/>
                      <a:headEnd type="none" w="med" len="med"/>
                      <a:tailEnd type="none" w="med" len="med"/>
                    </a:ln>
                    <a:effectLst/>
                  </p:spPr>
                  <p:txBody>
                    <a:bodyPr vert="horz" wrap="square" lIns="91423" tIns="45712" rIns="91423" bIns="45712" numCol="1" rtlCol="0" anchor="ctr" anchorCtr="0" compatLnSpc="1">
                      <a:prstTxWarp prst="textNoShape">
                        <a:avLst/>
                      </a:prstTxWarp>
                    </a:bodyPr>
                    <a:lstStyle/>
                    <a:p>
                      <a:pPr marL="0" marR="0" lvl="0" indent="0" algn="ctr" defTabSz="91390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dirty="0">
                        <a:ln>
                          <a:noFill/>
                        </a:ln>
                        <a:solidFill>
                          <a:sysClr val="windowText" lastClr="000000"/>
                        </a:solidFill>
                        <a:effectLst/>
                        <a:uLnTx/>
                        <a:uFillTx/>
                        <a:latin typeface="Segoe"/>
                      </a:endParaRPr>
                    </a:p>
                  </p:txBody>
                </p:sp>
                <p:sp>
                  <p:nvSpPr>
                    <p:cNvPr id="632" name="Freeform 11"/>
                    <p:cNvSpPr>
                      <a:spLocks/>
                    </p:cNvSpPr>
                    <p:nvPr/>
                  </p:nvSpPr>
                  <p:spPr bwMode="auto">
                    <a:xfrm>
                      <a:off x="4196729" y="1273376"/>
                      <a:ext cx="545102" cy="416369"/>
                    </a:xfrm>
                    <a:custGeom>
                      <a:avLst/>
                      <a:gdLst>
                        <a:gd name="T0" fmla="*/ 420 w 456"/>
                        <a:gd name="T1" fmla="*/ 125 h 405"/>
                        <a:gd name="T2" fmla="*/ 311 w 456"/>
                        <a:gd name="T3" fmla="*/ 0 h 405"/>
                        <a:gd name="T4" fmla="*/ 233 w 456"/>
                        <a:gd name="T5" fmla="*/ 97 h 405"/>
                        <a:gd name="T6" fmla="*/ 223 w 456"/>
                        <a:gd name="T7" fmla="*/ 97 h 405"/>
                        <a:gd name="T8" fmla="*/ 145 w 456"/>
                        <a:gd name="T9" fmla="*/ 0 h 405"/>
                        <a:gd name="T10" fmla="*/ 37 w 456"/>
                        <a:gd name="T11" fmla="*/ 125 h 405"/>
                        <a:gd name="T12" fmla="*/ 30 w 456"/>
                        <a:gd name="T13" fmla="*/ 307 h 405"/>
                        <a:gd name="T14" fmla="*/ 220 w 456"/>
                        <a:gd name="T15" fmla="*/ 405 h 405"/>
                        <a:gd name="T16" fmla="*/ 236 w 456"/>
                        <a:gd name="T17" fmla="*/ 405 h 405"/>
                        <a:gd name="T18" fmla="*/ 427 w 456"/>
                        <a:gd name="T19" fmla="*/ 307 h 405"/>
                        <a:gd name="T20" fmla="*/ 420 w 456"/>
                        <a:gd name="T21" fmla="*/ 125 h 405"/>
                        <a:gd name="connsiteX0" fmla="*/ 8936 w 9461"/>
                        <a:gd name="connsiteY0" fmla="*/ 3086 h 10000"/>
                        <a:gd name="connsiteX1" fmla="*/ 6545 w 9461"/>
                        <a:gd name="connsiteY1" fmla="*/ 0 h 10000"/>
                        <a:gd name="connsiteX2" fmla="*/ 4835 w 9461"/>
                        <a:gd name="connsiteY2" fmla="*/ 2395 h 10000"/>
                        <a:gd name="connsiteX3" fmla="*/ 4615 w 9461"/>
                        <a:gd name="connsiteY3" fmla="*/ 2395 h 10000"/>
                        <a:gd name="connsiteX4" fmla="*/ 2905 w 9461"/>
                        <a:gd name="connsiteY4" fmla="*/ 0 h 10000"/>
                        <a:gd name="connsiteX5" fmla="*/ 536 w 9461"/>
                        <a:gd name="connsiteY5" fmla="*/ 3086 h 10000"/>
                        <a:gd name="connsiteX6" fmla="*/ 383 w 9461"/>
                        <a:gd name="connsiteY6" fmla="*/ 7580 h 10000"/>
                        <a:gd name="connsiteX7" fmla="*/ 4550 w 9461"/>
                        <a:gd name="connsiteY7" fmla="*/ 10000 h 10000"/>
                        <a:gd name="connsiteX8" fmla="*/ 9089 w 9461"/>
                        <a:gd name="connsiteY8" fmla="*/ 7580 h 10000"/>
                        <a:gd name="connsiteX9" fmla="*/ 8936 w 9461"/>
                        <a:gd name="connsiteY9" fmla="*/ 3086 h 10000"/>
                        <a:gd name="connsiteX0" fmla="*/ 9445 w 10000"/>
                        <a:gd name="connsiteY0" fmla="*/ 3086 h 8141"/>
                        <a:gd name="connsiteX1" fmla="*/ 6918 w 10000"/>
                        <a:gd name="connsiteY1" fmla="*/ 0 h 8141"/>
                        <a:gd name="connsiteX2" fmla="*/ 5110 w 10000"/>
                        <a:gd name="connsiteY2" fmla="*/ 2395 h 8141"/>
                        <a:gd name="connsiteX3" fmla="*/ 4878 w 10000"/>
                        <a:gd name="connsiteY3" fmla="*/ 2395 h 8141"/>
                        <a:gd name="connsiteX4" fmla="*/ 3070 w 10000"/>
                        <a:gd name="connsiteY4" fmla="*/ 0 h 8141"/>
                        <a:gd name="connsiteX5" fmla="*/ 567 w 10000"/>
                        <a:gd name="connsiteY5" fmla="*/ 3086 h 8141"/>
                        <a:gd name="connsiteX6" fmla="*/ 405 w 10000"/>
                        <a:gd name="connsiteY6" fmla="*/ 7580 h 8141"/>
                        <a:gd name="connsiteX7" fmla="*/ 9607 w 10000"/>
                        <a:gd name="connsiteY7" fmla="*/ 7580 h 8141"/>
                        <a:gd name="connsiteX8" fmla="*/ 9445 w 10000"/>
                        <a:gd name="connsiteY8" fmla="*/ 3086 h 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8141">
                          <a:moveTo>
                            <a:pt x="9445" y="3086"/>
                          </a:moveTo>
                          <a:cubicBezTo>
                            <a:pt x="8262" y="938"/>
                            <a:pt x="7289" y="0"/>
                            <a:pt x="6918" y="0"/>
                          </a:cubicBezTo>
                          <a:cubicBezTo>
                            <a:pt x="6570" y="0"/>
                            <a:pt x="5435" y="2395"/>
                            <a:pt x="5110" y="2395"/>
                          </a:cubicBezTo>
                          <a:lnTo>
                            <a:pt x="4878" y="2395"/>
                          </a:lnTo>
                          <a:cubicBezTo>
                            <a:pt x="4577" y="2395"/>
                            <a:pt x="3441" y="0"/>
                            <a:pt x="3070" y="0"/>
                          </a:cubicBezTo>
                          <a:cubicBezTo>
                            <a:pt x="2723" y="0"/>
                            <a:pt x="1749" y="938"/>
                            <a:pt x="567" y="3086"/>
                          </a:cubicBezTo>
                          <a:cubicBezTo>
                            <a:pt x="11" y="4074"/>
                            <a:pt x="-291" y="6198"/>
                            <a:pt x="405" y="7580"/>
                          </a:cubicBezTo>
                          <a:cubicBezTo>
                            <a:pt x="1912" y="8329"/>
                            <a:pt x="8100" y="8329"/>
                            <a:pt x="9607" y="7580"/>
                          </a:cubicBezTo>
                          <a:cubicBezTo>
                            <a:pt x="10279" y="6198"/>
                            <a:pt x="10001" y="4074"/>
                            <a:pt x="9445" y="3086"/>
                          </a:cubicBezTo>
                          <a:close/>
                        </a:path>
                      </a:pathLst>
                    </a:custGeom>
                    <a:solidFill>
                      <a:schemeClr val="bg1">
                        <a:lumMod val="50000"/>
                      </a:schemeClr>
                    </a:solidFill>
                    <a:ln w="9525" cap="flat" cmpd="sng" algn="ctr">
                      <a:noFill/>
                      <a:prstDash val="solid"/>
                      <a:headEnd type="none" w="med" len="med"/>
                      <a:tailEnd type="none" w="med" len="med"/>
                    </a:ln>
                    <a:effectLst/>
                  </p:spPr>
                  <p:txBody>
                    <a:bodyPr vert="horz" wrap="square" lIns="91423" tIns="45712" rIns="91423" bIns="45712" numCol="1" rtlCol="0" anchor="ctr" anchorCtr="0" compatLnSpc="1">
                      <a:prstTxWarp prst="textNoShape">
                        <a:avLst/>
                      </a:prstTxWarp>
                    </a:bodyPr>
                    <a:lstStyle/>
                    <a:p>
                      <a:pPr marL="0" marR="0" lvl="0" indent="0" algn="ctr" defTabSz="91390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dirty="0">
                        <a:ln>
                          <a:noFill/>
                        </a:ln>
                        <a:solidFill>
                          <a:sysClr val="windowText" lastClr="000000"/>
                        </a:solidFill>
                        <a:effectLst/>
                        <a:uLnTx/>
                        <a:uFillTx/>
                        <a:latin typeface="Segoe"/>
                      </a:endParaRPr>
                    </a:p>
                  </p:txBody>
                </p:sp>
              </p:grpSp>
              <p:sp>
                <p:nvSpPr>
                  <p:cNvPr id="598" name="TextBox 597"/>
                  <p:cNvSpPr txBox="1"/>
                  <p:nvPr/>
                </p:nvSpPr>
                <p:spPr>
                  <a:xfrm>
                    <a:off x="7931846" y="4560709"/>
                    <a:ext cx="146720" cy="21454"/>
                  </a:xfrm>
                  <a:prstGeom prst="rect">
                    <a:avLst/>
                  </a:prstGeom>
                  <a:noFill/>
                </p:spPr>
                <p:txBody>
                  <a:bodyPr wrap="none" lIns="0" tIns="0" rIns="0" bIns="0" rtlCol="0">
                    <a:spAutoFit/>
                  </a:bodyPr>
                  <a:lstStyle/>
                  <a:p>
                    <a:pPr marL="0" marR="0" lvl="0" indent="0" defTabSz="914201" eaLnBrk="1" fontAlgn="auto" latinLnBrk="0" hangingPunct="1">
                      <a:lnSpc>
                        <a:spcPct val="100000"/>
                      </a:lnSpc>
                      <a:spcBef>
                        <a:spcPts val="0"/>
                      </a:spcBef>
                      <a:spcAft>
                        <a:spcPts val="600"/>
                      </a:spcAft>
                      <a:buClrTx/>
                      <a:buSzTx/>
                      <a:buFontTx/>
                      <a:buNone/>
                      <a:tabLst/>
                      <a:defRPr/>
                    </a:pPr>
                    <a:r>
                      <a:rPr kumimoji="0" lang="en-US" sz="133" b="0" i="0" u="none" strike="noStrike" kern="0" cap="none" spc="0" normalizeH="0" baseline="0" noProof="0" dirty="0">
                        <a:ln>
                          <a:noFill/>
                        </a:ln>
                        <a:solidFill>
                          <a:sysClr val="windowText" lastClr="000000"/>
                        </a:solidFill>
                        <a:effectLst/>
                        <a:uLnTx/>
                        <a:uFillTx/>
                        <a:latin typeface="Segoe UI"/>
                      </a:rPr>
                      <a:t>DFC Support Cases</a:t>
                    </a:r>
                  </a:p>
                </p:txBody>
              </p:sp>
              <p:sp>
                <p:nvSpPr>
                  <p:cNvPr id="599" name="TextBox 598"/>
                  <p:cNvSpPr txBox="1"/>
                  <p:nvPr/>
                </p:nvSpPr>
                <p:spPr>
                  <a:xfrm>
                    <a:off x="8113271" y="4559425"/>
                    <a:ext cx="175741" cy="21454"/>
                  </a:xfrm>
                  <a:prstGeom prst="rect">
                    <a:avLst/>
                  </a:prstGeom>
                  <a:noFill/>
                </p:spPr>
                <p:txBody>
                  <a:bodyPr wrap="none" lIns="0" tIns="0" rIns="0" bIns="0" rtlCol="0">
                    <a:spAutoFit/>
                  </a:bodyPr>
                  <a:lstStyle/>
                  <a:p>
                    <a:pPr marL="0" marR="0" lvl="0" indent="0" defTabSz="914201" eaLnBrk="1" fontAlgn="auto" latinLnBrk="0" hangingPunct="1">
                      <a:lnSpc>
                        <a:spcPct val="100000"/>
                      </a:lnSpc>
                      <a:spcBef>
                        <a:spcPts val="0"/>
                      </a:spcBef>
                      <a:spcAft>
                        <a:spcPts val="600"/>
                      </a:spcAft>
                      <a:buClrTx/>
                      <a:buSzTx/>
                      <a:buFontTx/>
                      <a:buNone/>
                      <a:tabLst/>
                      <a:defRPr/>
                    </a:pPr>
                    <a:r>
                      <a:rPr kumimoji="0" lang="en-US" sz="133" b="1" i="0" u="none" strike="noStrike" kern="0" cap="none" spc="0" normalizeH="0" baseline="0" noProof="0" dirty="0">
                        <a:ln>
                          <a:noFill/>
                        </a:ln>
                        <a:solidFill>
                          <a:sysClr val="windowText" lastClr="000000"/>
                        </a:solidFill>
                        <a:effectLst/>
                        <a:uLnTx/>
                        <a:uFillTx/>
                        <a:latin typeface="Segoe UI"/>
                      </a:rPr>
                      <a:t>Case Associated View</a:t>
                    </a:r>
                  </a:p>
                </p:txBody>
              </p:sp>
              <p:sp>
                <p:nvSpPr>
                  <p:cNvPr id="600" name="Isosceles Triangle 599"/>
                  <p:cNvSpPr/>
                  <p:nvPr/>
                </p:nvSpPr>
                <p:spPr bwMode="auto">
                  <a:xfrm rot="10800000">
                    <a:off x="8198274" y="4565307"/>
                    <a:ext cx="12539" cy="6935"/>
                  </a:xfrm>
                  <a:prstGeom prst="triangl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7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nvGrpSpPr>
                  <p:cNvPr id="602" name="Group 601"/>
                  <p:cNvGrpSpPr/>
                  <p:nvPr/>
                </p:nvGrpSpPr>
                <p:grpSpPr>
                  <a:xfrm>
                    <a:off x="7909298" y="4736827"/>
                    <a:ext cx="740779" cy="29243"/>
                    <a:chOff x="8846769" y="4535777"/>
                    <a:chExt cx="961262" cy="37945"/>
                  </a:xfrm>
                </p:grpSpPr>
                <p:sp>
                  <p:nvSpPr>
                    <p:cNvPr id="603" name="Rectangle 602"/>
                    <p:cNvSpPr/>
                    <p:nvPr/>
                  </p:nvSpPr>
                  <p:spPr bwMode="auto">
                    <a:xfrm>
                      <a:off x="8846769" y="4535777"/>
                      <a:ext cx="961262" cy="30897"/>
                    </a:xfrm>
                    <a:prstGeom prst="rect">
                      <a:avLst/>
                    </a:prstGeom>
                    <a:solidFill>
                      <a:schemeClr val="bg1">
                        <a:lumMod val="85000"/>
                      </a:schemeClr>
                    </a:solidFill>
                    <a:ln w="3175">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defTabSz="914201" eaLnBrk="1" fontAlgn="base" latinLnBrk="0" hangingPunct="1">
                        <a:lnSpc>
                          <a:spcPct val="100000"/>
                        </a:lnSpc>
                        <a:spcBef>
                          <a:spcPct val="0"/>
                        </a:spcBef>
                        <a:spcAft>
                          <a:spcPts val="600"/>
                        </a:spcAft>
                        <a:buClrTx/>
                        <a:buSzTx/>
                        <a:buFontTx/>
                        <a:buNone/>
                        <a:tabLst/>
                        <a:defRPr/>
                      </a:pPr>
                      <a:endParaRPr kumimoji="0" lang="en-US" sz="151" b="0" i="0" u="none" strike="noStrike" kern="0" cap="none" spc="0" normalizeH="0" baseline="0" noProof="0" dirty="0">
                        <a:ln>
                          <a:noFill/>
                        </a:ln>
                        <a:solidFill>
                          <a:srgbClr val="505050"/>
                        </a:solidFill>
                        <a:effectLst/>
                        <a:uLnTx/>
                        <a:uFillTx/>
                        <a:latin typeface="Segoe UI"/>
                      </a:endParaRPr>
                    </a:p>
                  </p:txBody>
                </p:sp>
                <p:sp>
                  <p:nvSpPr>
                    <p:cNvPr id="604" name="TextBox 603"/>
                    <p:cNvSpPr txBox="1"/>
                    <p:nvPr/>
                  </p:nvSpPr>
                  <p:spPr>
                    <a:xfrm>
                      <a:off x="8858756" y="4542133"/>
                      <a:ext cx="91440" cy="31589"/>
                    </a:xfrm>
                    <a:prstGeom prst="rect">
                      <a:avLst/>
                    </a:prstGeom>
                    <a:noFill/>
                  </p:spPr>
                  <p:txBody>
                    <a:bodyPr wrap="square" lIns="0" tIns="0" rIns="0" bIns="0" rtlCol="0">
                      <a:spAutoFit/>
                    </a:bodyPr>
                    <a:lstStyle/>
                    <a:p>
                      <a:pPr marL="0" marR="0" lvl="0" indent="0" defTabSz="914201" eaLnBrk="1" fontAlgn="auto" latinLnBrk="0" hangingPunct="1">
                        <a:lnSpc>
                          <a:spcPct val="100000"/>
                        </a:lnSpc>
                        <a:spcBef>
                          <a:spcPts val="0"/>
                        </a:spcBef>
                        <a:spcAft>
                          <a:spcPts val="600"/>
                        </a:spcAft>
                        <a:buClrTx/>
                        <a:buSzTx/>
                        <a:buFontTx/>
                        <a:buNone/>
                        <a:tabLst/>
                        <a:defRPr/>
                      </a:pPr>
                      <a:r>
                        <a:rPr kumimoji="0" lang="en-US" sz="151" b="1" i="0" u="none" strike="noStrike" kern="0" cap="none" spc="0" normalizeH="0" baseline="0" noProof="0" dirty="0">
                          <a:ln>
                            <a:noFill/>
                          </a:ln>
                          <a:solidFill>
                            <a:sysClr val="windowText" lastClr="000000"/>
                          </a:solidFill>
                          <a:effectLst/>
                          <a:uLnTx/>
                          <a:uFillTx/>
                          <a:latin typeface="Segoe UI"/>
                        </a:rPr>
                        <a:t>All</a:t>
                      </a:r>
                    </a:p>
                  </p:txBody>
                </p:sp>
                <p:sp>
                  <p:nvSpPr>
                    <p:cNvPr id="605" name="TextBox 604"/>
                    <p:cNvSpPr txBox="1"/>
                    <p:nvPr/>
                  </p:nvSpPr>
                  <p:spPr>
                    <a:xfrm>
                      <a:off x="8916078" y="4542131"/>
                      <a:ext cx="16737" cy="31589"/>
                    </a:xfrm>
                    <a:prstGeom prst="rect">
                      <a:avLst/>
                    </a:prstGeom>
                    <a:noFill/>
                  </p:spPr>
                  <p:txBody>
                    <a:bodyPr wrap="none" lIns="0" tIns="0" rIns="0" bIns="0" rtlCol="0">
                      <a:spAutoFit/>
                    </a:bodyPr>
                    <a:lstStyle/>
                    <a:p>
                      <a:pPr marL="0" marR="0" lvl="0" indent="0" defTabSz="914201" eaLnBrk="1" fontAlgn="auto" latinLnBrk="0" hangingPunct="1">
                        <a:lnSpc>
                          <a:spcPct val="100000"/>
                        </a:lnSpc>
                        <a:spcBef>
                          <a:spcPts val="0"/>
                        </a:spcBef>
                        <a:spcAft>
                          <a:spcPts val="600"/>
                        </a:spcAft>
                        <a:buClrTx/>
                        <a:buSzTx/>
                        <a:buFontTx/>
                        <a:buNone/>
                        <a:tabLst/>
                        <a:defRPr/>
                      </a:pPr>
                      <a:r>
                        <a:rPr kumimoji="0" lang="en-US" sz="151" b="0" i="0" u="none" strike="noStrike" kern="0" cap="none" spc="0" normalizeH="0" baseline="0" noProof="0" dirty="0">
                          <a:ln>
                            <a:noFill/>
                          </a:ln>
                          <a:solidFill>
                            <a:sysClr val="windowText" lastClr="000000"/>
                          </a:solidFill>
                          <a:effectLst/>
                          <a:uLnTx/>
                          <a:uFillTx/>
                          <a:latin typeface="Segoe UI"/>
                        </a:rPr>
                        <a:t>A</a:t>
                      </a:r>
                    </a:p>
                  </p:txBody>
                </p:sp>
                <p:sp>
                  <p:nvSpPr>
                    <p:cNvPr id="606" name="TextBox 605"/>
                    <p:cNvSpPr txBox="1"/>
                    <p:nvPr/>
                  </p:nvSpPr>
                  <p:spPr>
                    <a:xfrm>
                      <a:off x="8950332" y="4542133"/>
                      <a:ext cx="14647" cy="31589"/>
                    </a:xfrm>
                    <a:prstGeom prst="rect">
                      <a:avLst/>
                    </a:prstGeom>
                    <a:noFill/>
                  </p:spPr>
                  <p:txBody>
                    <a:bodyPr wrap="none" lIns="0" tIns="0" rIns="0" bIns="0" rtlCol="0">
                      <a:spAutoFit/>
                    </a:bodyPr>
                    <a:lstStyle/>
                    <a:p>
                      <a:pPr marL="0" marR="0" lvl="0" indent="0" defTabSz="914201" eaLnBrk="1" fontAlgn="auto" latinLnBrk="0" hangingPunct="1">
                        <a:lnSpc>
                          <a:spcPct val="100000"/>
                        </a:lnSpc>
                        <a:spcBef>
                          <a:spcPts val="0"/>
                        </a:spcBef>
                        <a:spcAft>
                          <a:spcPts val="600"/>
                        </a:spcAft>
                        <a:buClrTx/>
                        <a:buSzTx/>
                        <a:buFontTx/>
                        <a:buNone/>
                        <a:tabLst/>
                        <a:defRPr/>
                      </a:pPr>
                      <a:r>
                        <a:rPr kumimoji="0" lang="en-US" sz="151" b="0" i="0" u="none" strike="noStrike" kern="0" cap="none" spc="0" normalizeH="0" baseline="0" noProof="0" dirty="0">
                          <a:ln>
                            <a:noFill/>
                          </a:ln>
                          <a:solidFill>
                            <a:sysClr val="windowText" lastClr="000000"/>
                          </a:solidFill>
                          <a:effectLst/>
                          <a:uLnTx/>
                          <a:uFillTx/>
                          <a:latin typeface="Segoe UI"/>
                        </a:rPr>
                        <a:t>B</a:t>
                      </a:r>
                    </a:p>
                  </p:txBody>
                </p:sp>
                <p:sp>
                  <p:nvSpPr>
                    <p:cNvPr id="607" name="TextBox 606"/>
                    <p:cNvSpPr txBox="1"/>
                    <p:nvPr/>
                  </p:nvSpPr>
                  <p:spPr>
                    <a:xfrm>
                      <a:off x="8983576" y="4542133"/>
                      <a:ext cx="14647" cy="31589"/>
                    </a:xfrm>
                    <a:prstGeom prst="rect">
                      <a:avLst/>
                    </a:prstGeom>
                    <a:noFill/>
                  </p:spPr>
                  <p:txBody>
                    <a:bodyPr wrap="none" lIns="0" tIns="0" rIns="0" bIns="0" rtlCol="0">
                      <a:spAutoFit/>
                    </a:bodyPr>
                    <a:lstStyle/>
                    <a:p>
                      <a:pPr marL="0" marR="0" lvl="0" indent="0" defTabSz="914201" eaLnBrk="1" fontAlgn="auto" latinLnBrk="0" hangingPunct="1">
                        <a:lnSpc>
                          <a:spcPct val="100000"/>
                        </a:lnSpc>
                        <a:spcBef>
                          <a:spcPts val="0"/>
                        </a:spcBef>
                        <a:spcAft>
                          <a:spcPts val="600"/>
                        </a:spcAft>
                        <a:buClrTx/>
                        <a:buSzTx/>
                        <a:buFontTx/>
                        <a:buNone/>
                        <a:tabLst/>
                        <a:defRPr/>
                      </a:pPr>
                      <a:r>
                        <a:rPr kumimoji="0" lang="en-US" sz="151" b="0" i="0" u="none" strike="noStrike" kern="0" cap="none" spc="0" normalizeH="0" baseline="0" noProof="0" dirty="0">
                          <a:ln>
                            <a:noFill/>
                          </a:ln>
                          <a:solidFill>
                            <a:sysClr val="windowText" lastClr="000000"/>
                          </a:solidFill>
                          <a:effectLst/>
                          <a:uLnTx/>
                          <a:uFillTx/>
                          <a:latin typeface="Segoe UI"/>
                        </a:rPr>
                        <a:t>C</a:t>
                      </a:r>
                    </a:p>
                  </p:txBody>
                </p:sp>
                <p:sp>
                  <p:nvSpPr>
                    <p:cNvPr id="608" name="TextBox 607"/>
                    <p:cNvSpPr txBox="1"/>
                    <p:nvPr/>
                  </p:nvSpPr>
                  <p:spPr>
                    <a:xfrm>
                      <a:off x="9017834" y="4542133"/>
                      <a:ext cx="16737" cy="31589"/>
                    </a:xfrm>
                    <a:prstGeom prst="rect">
                      <a:avLst/>
                    </a:prstGeom>
                    <a:noFill/>
                  </p:spPr>
                  <p:txBody>
                    <a:bodyPr wrap="none" lIns="0" tIns="0" rIns="0" bIns="0" rtlCol="0">
                      <a:spAutoFit/>
                    </a:bodyPr>
                    <a:lstStyle/>
                    <a:p>
                      <a:pPr marL="0" marR="0" lvl="0" indent="0" defTabSz="914201" eaLnBrk="1" fontAlgn="auto" latinLnBrk="0" hangingPunct="1">
                        <a:lnSpc>
                          <a:spcPct val="100000"/>
                        </a:lnSpc>
                        <a:spcBef>
                          <a:spcPts val="0"/>
                        </a:spcBef>
                        <a:spcAft>
                          <a:spcPts val="600"/>
                        </a:spcAft>
                        <a:buClrTx/>
                        <a:buSzTx/>
                        <a:buFontTx/>
                        <a:buNone/>
                        <a:tabLst/>
                        <a:defRPr/>
                      </a:pPr>
                      <a:r>
                        <a:rPr kumimoji="0" lang="en-US" sz="151" b="0" i="0" u="none" strike="noStrike" kern="0" cap="none" spc="0" normalizeH="0" baseline="0" noProof="0" dirty="0">
                          <a:ln>
                            <a:noFill/>
                          </a:ln>
                          <a:solidFill>
                            <a:sysClr val="windowText" lastClr="000000"/>
                          </a:solidFill>
                          <a:effectLst/>
                          <a:uLnTx/>
                          <a:uFillTx/>
                          <a:latin typeface="Segoe UI"/>
                        </a:rPr>
                        <a:t>D</a:t>
                      </a:r>
                    </a:p>
                  </p:txBody>
                </p:sp>
                <p:sp>
                  <p:nvSpPr>
                    <p:cNvPr id="609" name="TextBox 608"/>
                    <p:cNvSpPr txBox="1"/>
                    <p:nvPr/>
                  </p:nvSpPr>
                  <p:spPr>
                    <a:xfrm>
                      <a:off x="9052846" y="4542133"/>
                      <a:ext cx="12553" cy="31589"/>
                    </a:xfrm>
                    <a:prstGeom prst="rect">
                      <a:avLst/>
                    </a:prstGeom>
                    <a:noFill/>
                  </p:spPr>
                  <p:txBody>
                    <a:bodyPr wrap="none" lIns="0" tIns="0" rIns="0" bIns="0" rtlCol="0">
                      <a:spAutoFit/>
                    </a:bodyPr>
                    <a:lstStyle/>
                    <a:p>
                      <a:pPr marL="0" marR="0" lvl="0" indent="0" defTabSz="914201" eaLnBrk="1" fontAlgn="auto" latinLnBrk="0" hangingPunct="1">
                        <a:lnSpc>
                          <a:spcPct val="100000"/>
                        </a:lnSpc>
                        <a:spcBef>
                          <a:spcPts val="0"/>
                        </a:spcBef>
                        <a:spcAft>
                          <a:spcPts val="600"/>
                        </a:spcAft>
                        <a:buClrTx/>
                        <a:buSzTx/>
                        <a:buFontTx/>
                        <a:buNone/>
                        <a:tabLst/>
                        <a:defRPr/>
                      </a:pPr>
                      <a:r>
                        <a:rPr kumimoji="0" lang="en-US" sz="151" b="0" i="0" u="none" strike="noStrike" kern="0" cap="none" spc="0" normalizeH="0" baseline="0" noProof="0" dirty="0">
                          <a:ln>
                            <a:noFill/>
                          </a:ln>
                          <a:solidFill>
                            <a:sysClr val="windowText" lastClr="000000"/>
                          </a:solidFill>
                          <a:effectLst/>
                          <a:uLnTx/>
                          <a:uFillTx/>
                          <a:latin typeface="Segoe UI"/>
                        </a:rPr>
                        <a:t>E</a:t>
                      </a:r>
                    </a:p>
                  </p:txBody>
                </p:sp>
                <p:sp>
                  <p:nvSpPr>
                    <p:cNvPr id="610" name="TextBox 609"/>
                    <p:cNvSpPr txBox="1"/>
                    <p:nvPr/>
                  </p:nvSpPr>
                  <p:spPr>
                    <a:xfrm>
                      <a:off x="9085078" y="4542133"/>
                      <a:ext cx="12553" cy="31589"/>
                    </a:xfrm>
                    <a:prstGeom prst="rect">
                      <a:avLst/>
                    </a:prstGeom>
                    <a:noFill/>
                  </p:spPr>
                  <p:txBody>
                    <a:bodyPr wrap="none" lIns="0" tIns="0" rIns="0" bIns="0" rtlCol="0">
                      <a:spAutoFit/>
                    </a:bodyPr>
                    <a:lstStyle/>
                    <a:p>
                      <a:pPr marL="0" marR="0" lvl="0" indent="0" defTabSz="914201" eaLnBrk="1" fontAlgn="auto" latinLnBrk="0" hangingPunct="1">
                        <a:lnSpc>
                          <a:spcPct val="100000"/>
                        </a:lnSpc>
                        <a:spcBef>
                          <a:spcPts val="0"/>
                        </a:spcBef>
                        <a:spcAft>
                          <a:spcPts val="600"/>
                        </a:spcAft>
                        <a:buClrTx/>
                        <a:buSzTx/>
                        <a:buFontTx/>
                        <a:buNone/>
                        <a:tabLst/>
                        <a:defRPr/>
                      </a:pPr>
                      <a:r>
                        <a:rPr kumimoji="0" lang="en-US" sz="151" b="0" i="0" u="none" strike="noStrike" kern="0" cap="none" spc="0" normalizeH="0" baseline="0" noProof="0" dirty="0">
                          <a:ln>
                            <a:noFill/>
                          </a:ln>
                          <a:solidFill>
                            <a:sysClr val="windowText" lastClr="000000"/>
                          </a:solidFill>
                          <a:effectLst/>
                          <a:uLnTx/>
                          <a:uFillTx/>
                          <a:latin typeface="Segoe UI"/>
                        </a:rPr>
                        <a:t>F</a:t>
                      </a:r>
                    </a:p>
                  </p:txBody>
                </p:sp>
                <p:sp>
                  <p:nvSpPr>
                    <p:cNvPr id="611" name="TextBox 610"/>
                    <p:cNvSpPr txBox="1"/>
                    <p:nvPr/>
                  </p:nvSpPr>
                  <p:spPr>
                    <a:xfrm>
                      <a:off x="9117312" y="4542133"/>
                      <a:ext cx="16737" cy="31589"/>
                    </a:xfrm>
                    <a:prstGeom prst="rect">
                      <a:avLst/>
                    </a:prstGeom>
                    <a:noFill/>
                  </p:spPr>
                  <p:txBody>
                    <a:bodyPr wrap="none" lIns="0" tIns="0" rIns="0" bIns="0" rtlCol="0">
                      <a:spAutoFit/>
                    </a:bodyPr>
                    <a:lstStyle/>
                    <a:p>
                      <a:pPr marL="0" marR="0" lvl="0" indent="0" defTabSz="914201" eaLnBrk="1" fontAlgn="auto" latinLnBrk="0" hangingPunct="1">
                        <a:lnSpc>
                          <a:spcPct val="100000"/>
                        </a:lnSpc>
                        <a:spcBef>
                          <a:spcPts val="0"/>
                        </a:spcBef>
                        <a:spcAft>
                          <a:spcPts val="600"/>
                        </a:spcAft>
                        <a:buClrTx/>
                        <a:buSzTx/>
                        <a:buFontTx/>
                        <a:buNone/>
                        <a:tabLst/>
                        <a:defRPr/>
                      </a:pPr>
                      <a:r>
                        <a:rPr kumimoji="0" lang="en-US" sz="151" b="0" i="0" u="none" strike="noStrike" kern="0" cap="none" spc="0" normalizeH="0" baseline="0" noProof="0" dirty="0">
                          <a:ln>
                            <a:noFill/>
                          </a:ln>
                          <a:solidFill>
                            <a:sysClr val="windowText" lastClr="000000"/>
                          </a:solidFill>
                          <a:effectLst/>
                          <a:uLnTx/>
                          <a:uFillTx/>
                          <a:latin typeface="Segoe UI"/>
                        </a:rPr>
                        <a:t>G</a:t>
                      </a:r>
                    </a:p>
                  </p:txBody>
                </p:sp>
                <p:sp>
                  <p:nvSpPr>
                    <p:cNvPr id="612" name="TextBox 611"/>
                    <p:cNvSpPr txBox="1"/>
                    <p:nvPr/>
                  </p:nvSpPr>
                  <p:spPr>
                    <a:xfrm>
                      <a:off x="9152075" y="4542133"/>
                      <a:ext cx="18831" cy="31589"/>
                    </a:xfrm>
                    <a:prstGeom prst="rect">
                      <a:avLst/>
                    </a:prstGeom>
                    <a:noFill/>
                  </p:spPr>
                  <p:txBody>
                    <a:bodyPr wrap="none" lIns="0" tIns="0" rIns="0" bIns="0" rtlCol="0">
                      <a:spAutoFit/>
                    </a:bodyPr>
                    <a:lstStyle/>
                    <a:p>
                      <a:pPr marL="0" marR="0" lvl="0" indent="0" defTabSz="914201" eaLnBrk="1" fontAlgn="auto" latinLnBrk="0" hangingPunct="1">
                        <a:lnSpc>
                          <a:spcPct val="100000"/>
                        </a:lnSpc>
                        <a:spcBef>
                          <a:spcPts val="0"/>
                        </a:spcBef>
                        <a:spcAft>
                          <a:spcPts val="600"/>
                        </a:spcAft>
                        <a:buClrTx/>
                        <a:buSzTx/>
                        <a:buFontTx/>
                        <a:buNone/>
                        <a:tabLst/>
                        <a:defRPr/>
                      </a:pPr>
                      <a:r>
                        <a:rPr kumimoji="0" lang="en-US" sz="151" b="0" i="0" u="none" strike="noStrike" kern="0" cap="none" spc="0" normalizeH="0" baseline="0" noProof="0" dirty="0">
                          <a:ln>
                            <a:noFill/>
                          </a:ln>
                          <a:solidFill>
                            <a:sysClr val="windowText" lastClr="000000"/>
                          </a:solidFill>
                          <a:effectLst/>
                          <a:uLnTx/>
                          <a:uFillTx/>
                          <a:latin typeface="Segoe UI"/>
                        </a:rPr>
                        <a:t>H</a:t>
                      </a:r>
                    </a:p>
                  </p:txBody>
                </p:sp>
                <p:sp>
                  <p:nvSpPr>
                    <p:cNvPr id="613" name="TextBox 612"/>
                    <p:cNvSpPr txBox="1"/>
                    <p:nvPr/>
                  </p:nvSpPr>
                  <p:spPr>
                    <a:xfrm>
                      <a:off x="9187340" y="4542133"/>
                      <a:ext cx="6278" cy="31589"/>
                    </a:xfrm>
                    <a:prstGeom prst="rect">
                      <a:avLst/>
                    </a:prstGeom>
                    <a:noFill/>
                  </p:spPr>
                  <p:txBody>
                    <a:bodyPr wrap="none" lIns="0" tIns="0" rIns="0" bIns="0" rtlCol="0">
                      <a:spAutoFit/>
                    </a:bodyPr>
                    <a:lstStyle/>
                    <a:p>
                      <a:pPr marL="0" marR="0" lvl="0" indent="0" defTabSz="914201" eaLnBrk="1" fontAlgn="auto" latinLnBrk="0" hangingPunct="1">
                        <a:lnSpc>
                          <a:spcPct val="100000"/>
                        </a:lnSpc>
                        <a:spcBef>
                          <a:spcPts val="0"/>
                        </a:spcBef>
                        <a:spcAft>
                          <a:spcPts val="600"/>
                        </a:spcAft>
                        <a:buClrTx/>
                        <a:buSzTx/>
                        <a:buFontTx/>
                        <a:buNone/>
                        <a:tabLst/>
                        <a:defRPr/>
                      </a:pPr>
                      <a:r>
                        <a:rPr kumimoji="0" lang="en-US" sz="151" b="0" i="0" u="none" strike="noStrike" kern="0" cap="none" spc="0" normalizeH="0" baseline="0" noProof="0" dirty="0">
                          <a:ln>
                            <a:noFill/>
                          </a:ln>
                          <a:solidFill>
                            <a:sysClr val="windowText" lastClr="000000"/>
                          </a:solidFill>
                          <a:effectLst/>
                          <a:uLnTx/>
                          <a:uFillTx/>
                          <a:latin typeface="Segoe UI"/>
                        </a:rPr>
                        <a:t>I</a:t>
                      </a:r>
                    </a:p>
                  </p:txBody>
                </p:sp>
                <p:sp>
                  <p:nvSpPr>
                    <p:cNvPr id="614" name="TextBox 613"/>
                    <p:cNvSpPr txBox="1"/>
                    <p:nvPr/>
                  </p:nvSpPr>
                  <p:spPr>
                    <a:xfrm>
                      <a:off x="9216289" y="4542133"/>
                      <a:ext cx="8369" cy="31589"/>
                    </a:xfrm>
                    <a:prstGeom prst="rect">
                      <a:avLst/>
                    </a:prstGeom>
                    <a:noFill/>
                  </p:spPr>
                  <p:txBody>
                    <a:bodyPr wrap="none" lIns="0" tIns="0" rIns="0" bIns="0" rtlCol="0">
                      <a:spAutoFit/>
                    </a:bodyPr>
                    <a:lstStyle/>
                    <a:p>
                      <a:pPr marL="0" marR="0" lvl="0" indent="0" defTabSz="914201" eaLnBrk="1" fontAlgn="auto" latinLnBrk="0" hangingPunct="1">
                        <a:lnSpc>
                          <a:spcPct val="100000"/>
                        </a:lnSpc>
                        <a:spcBef>
                          <a:spcPts val="0"/>
                        </a:spcBef>
                        <a:spcAft>
                          <a:spcPts val="600"/>
                        </a:spcAft>
                        <a:buClrTx/>
                        <a:buSzTx/>
                        <a:buFontTx/>
                        <a:buNone/>
                        <a:tabLst/>
                        <a:defRPr/>
                      </a:pPr>
                      <a:r>
                        <a:rPr kumimoji="0" lang="en-US" sz="151" b="0" i="0" u="none" strike="noStrike" kern="0" cap="none" spc="0" normalizeH="0" baseline="0" noProof="0" dirty="0">
                          <a:ln>
                            <a:noFill/>
                          </a:ln>
                          <a:solidFill>
                            <a:sysClr val="windowText" lastClr="000000"/>
                          </a:solidFill>
                          <a:effectLst/>
                          <a:uLnTx/>
                          <a:uFillTx/>
                          <a:latin typeface="Segoe UI"/>
                        </a:rPr>
                        <a:t>J</a:t>
                      </a:r>
                    </a:p>
                  </p:txBody>
                </p:sp>
                <p:sp>
                  <p:nvSpPr>
                    <p:cNvPr id="615" name="TextBox 614"/>
                    <p:cNvSpPr txBox="1"/>
                    <p:nvPr/>
                  </p:nvSpPr>
                  <p:spPr>
                    <a:xfrm>
                      <a:off x="9246501" y="4542133"/>
                      <a:ext cx="14647" cy="31589"/>
                    </a:xfrm>
                    <a:prstGeom prst="rect">
                      <a:avLst/>
                    </a:prstGeom>
                    <a:noFill/>
                  </p:spPr>
                  <p:txBody>
                    <a:bodyPr wrap="none" lIns="0" tIns="0" rIns="0" bIns="0" rtlCol="0">
                      <a:spAutoFit/>
                    </a:bodyPr>
                    <a:lstStyle/>
                    <a:p>
                      <a:pPr marL="0" marR="0" lvl="0" indent="0" defTabSz="914201" eaLnBrk="1" fontAlgn="auto" latinLnBrk="0" hangingPunct="1">
                        <a:lnSpc>
                          <a:spcPct val="100000"/>
                        </a:lnSpc>
                        <a:spcBef>
                          <a:spcPts val="0"/>
                        </a:spcBef>
                        <a:spcAft>
                          <a:spcPts val="600"/>
                        </a:spcAft>
                        <a:buClrTx/>
                        <a:buSzTx/>
                        <a:buFontTx/>
                        <a:buNone/>
                        <a:tabLst/>
                        <a:defRPr/>
                      </a:pPr>
                      <a:r>
                        <a:rPr kumimoji="0" lang="en-US" sz="151" b="0" i="0" u="none" strike="noStrike" kern="0" cap="none" spc="0" normalizeH="0" baseline="0" noProof="0" dirty="0">
                          <a:ln>
                            <a:noFill/>
                          </a:ln>
                          <a:solidFill>
                            <a:sysClr val="windowText" lastClr="000000"/>
                          </a:solidFill>
                          <a:effectLst/>
                          <a:uLnTx/>
                          <a:uFillTx/>
                          <a:latin typeface="Segoe UI"/>
                        </a:rPr>
                        <a:t>K</a:t>
                      </a:r>
                    </a:p>
                  </p:txBody>
                </p:sp>
                <p:sp>
                  <p:nvSpPr>
                    <p:cNvPr id="616" name="TextBox 615"/>
                    <p:cNvSpPr txBox="1"/>
                    <p:nvPr/>
                  </p:nvSpPr>
                  <p:spPr>
                    <a:xfrm>
                      <a:off x="9279746" y="4542133"/>
                      <a:ext cx="12553" cy="31589"/>
                    </a:xfrm>
                    <a:prstGeom prst="rect">
                      <a:avLst/>
                    </a:prstGeom>
                    <a:noFill/>
                  </p:spPr>
                  <p:txBody>
                    <a:bodyPr wrap="none" lIns="0" tIns="0" rIns="0" bIns="0" rtlCol="0">
                      <a:spAutoFit/>
                    </a:bodyPr>
                    <a:lstStyle/>
                    <a:p>
                      <a:pPr marL="0" marR="0" lvl="0" indent="0" defTabSz="914201" eaLnBrk="1" fontAlgn="auto" latinLnBrk="0" hangingPunct="1">
                        <a:lnSpc>
                          <a:spcPct val="100000"/>
                        </a:lnSpc>
                        <a:spcBef>
                          <a:spcPts val="0"/>
                        </a:spcBef>
                        <a:spcAft>
                          <a:spcPts val="600"/>
                        </a:spcAft>
                        <a:buClrTx/>
                        <a:buSzTx/>
                        <a:buFontTx/>
                        <a:buNone/>
                        <a:tabLst/>
                        <a:defRPr/>
                      </a:pPr>
                      <a:r>
                        <a:rPr kumimoji="0" lang="en-US" sz="151" b="0" i="0" u="none" strike="noStrike" kern="0" cap="none" spc="0" normalizeH="0" baseline="0" noProof="0" dirty="0">
                          <a:ln>
                            <a:noFill/>
                          </a:ln>
                          <a:solidFill>
                            <a:sysClr val="windowText" lastClr="000000"/>
                          </a:solidFill>
                          <a:effectLst/>
                          <a:uLnTx/>
                          <a:uFillTx/>
                          <a:latin typeface="Segoe UI"/>
                        </a:rPr>
                        <a:t>L</a:t>
                      </a:r>
                    </a:p>
                  </p:txBody>
                </p:sp>
                <p:sp>
                  <p:nvSpPr>
                    <p:cNvPr id="617" name="TextBox 616"/>
                    <p:cNvSpPr txBox="1"/>
                    <p:nvPr/>
                  </p:nvSpPr>
                  <p:spPr>
                    <a:xfrm>
                      <a:off x="9311473" y="4542133"/>
                      <a:ext cx="23015" cy="31589"/>
                    </a:xfrm>
                    <a:prstGeom prst="rect">
                      <a:avLst/>
                    </a:prstGeom>
                    <a:noFill/>
                  </p:spPr>
                  <p:txBody>
                    <a:bodyPr wrap="none" lIns="0" tIns="0" rIns="0" bIns="0" rtlCol="0">
                      <a:spAutoFit/>
                    </a:bodyPr>
                    <a:lstStyle/>
                    <a:p>
                      <a:pPr marL="0" marR="0" lvl="0" indent="0" defTabSz="914201" eaLnBrk="1" fontAlgn="auto" latinLnBrk="0" hangingPunct="1">
                        <a:lnSpc>
                          <a:spcPct val="100000"/>
                        </a:lnSpc>
                        <a:spcBef>
                          <a:spcPts val="0"/>
                        </a:spcBef>
                        <a:spcAft>
                          <a:spcPts val="600"/>
                        </a:spcAft>
                        <a:buClrTx/>
                        <a:buSzTx/>
                        <a:buFontTx/>
                        <a:buNone/>
                        <a:tabLst/>
                        <a:defRPr/>
                      </a:pPr>
                      <a:r>
                        <a:rPr kumimoji="0" lang="en-US" sz="151" b="0" i="0" u="none" strike="noStrike" kern="0" cap="none" spc="0" normalizeH="0" baseline="0" noProof="0" dirty="0">
                          <a:ln>
                            <a:noFill/>
                          </a:ln>
                          <a:solidFill>
                            <a:sysClr val="windowText" lastClr="000000"/>
                          </a:solidFill>
                          <a:effectLst/>
                          <a:uLnTx/>
                          <a:uFillTx/>
                          <a:latin typeface="Segoe UI"/>
                        </a:rPr>
                        <a:t>M</a:t>
                      </a:r>
                    </a:p>
                  </p:txBody>
                </p:sp>
                <p:sp>
                  <p:nvSpPr>
                    <p:cNvPr id="618" name="TextBox 617"/>
                    <p:cNvSpPr txBox="1"/>
                    <p:nvPr/>
                  </p:nvSpPr>
                  <p:spPr>
                    <a:xfrm>
                      <a:off x="9349267" y="4542133"/>
                      <a:ext cx="18831" cy="31589"/>
                    </a:xfrm>
                    <a:prstGeom prst="rect">
                      <a:avLst/>
                    </a:prstGeom>
                    <a:noFill/>
                  </p:spPr>
                  <p:txBody>
                    <a:bodyPr wrap="none" lIns="0" tIns="0" rIns="0" bIns="0" rtlCol="0">
                      <a:spAutoFit/>
                    </a:bodyPr>
                    <a:lstStyle/>
                    <a:p>
                      <a:pPr marL="0" marR="0" lvl="0" indent="0" defTabSz="914201" eaLnBrk="1" fontAlgn="auto" latinLnBrk="0" hangingPunct="1">
                        <a:lnSpc>
                          <a:spcPct val="100000"/>
                        </a:lnSpc>
                        <a:spcBef>
                          <a:spcPts val="0"/>
                        </a:spcBef>
                        <a:spcAft>
                          <a:spcPts val="600"/>
                        </a:spcAft>
                        <a:buClrTx/>
                        <a:buSzTx/>
                        <a:buFontTx/>
                        <a:buNone/>
                        <a:tabLst/>
                        <a:defRPr/>
                      </a:pPr>
                      <a:r>
                        <a:rPr kumimoji="0" lang="en-US" sz="151" b="0" i="0" u="none" strike="noStrike" kern="0" cap="none" spc="0" normalizeH="0" baseline="0" noProof="0" dirty="0">
                          <a:ln>
                            <a:noFill/>
                          </a:ln>
                          <a:solidFill>
                            <a:sysClr val="windowText" lastClr="000000"/>
                          </a:solidFill>
                          <a:effectLst/>
                          <a:uLnTx/>
                          <a:uFillTx/>
                          <a:latin typeface="Segoe UI"/>
                        </a:rPr>
                        <a:t>N</a:t>
                      </a:r>
                    </a:p>
                  </p:txBody>
                </p:sp>
                <p:sp>
                  <p:nvSpPr>
                    <p:cNvPr id="619" name="TextBox 618"/>
                    <p:cNvSpPr txBox="1"/>
                    <p:nvPr/>
                  </p:nvSpPr>
                  <p:spPr>
                    <a:xfrm>
                      <a:off x="9385039" y="4542133"/>
                      <a:ext cx="18831" cy="31589"/>
                    </a:xfrm>
                    <a:prstGeom prst="rect">
                      <a:avLst/>
                    </a:prstGeom>
                    <a:noFill/>
                  </p:spPr>
                  <p:txBody>
                    <a:bodyPr wrap="none" lIns="0" tIns="0" rIns="0" bIns="0" rtlCol="0">
                      <a:spAutoFit/>
                    </a:bodyPr>
                    <a:lstStyle/>
                    <a:p>
                      <a:pPr marL="0" marR="0" lvl="0" indent="0" defTabSz="914201" eaLnBrk="1" fontAlgn="auto" latinLnBrk="0" hangingPunct="1">
                        <a:lnSpc>
                          <a:spcPct val="100000"/>
                        </a:lnSpc>
                        <a:spcBef>
                          <a:spcPts val="0"/>
                        </a:spcBef>
                        <a:spcAft>
                          <a:spcPts val="600"/>
                        </a:spcAft>
                        <a:buClrTx/>
                        <a:buSzTx/>
                        <a:buFontTx/>
                        <a:buNone/>
                        <a:tabLst/>
                        <a:defRPr/>
                      </a:pPr>
                      <a:r>
                        <a:rPr kumimoji="0" lang="en-US" sz="151" b="0" i="0" u="none" strike="noStrike" kern="0" cap="none" spc="0" normalizeH="0" baseline="0" noProof="0" dirty="0">
                          <a:ln>
                            <a:noFill/>
                          </a:ln>
                          <a:solidFill>
                            <a:sysClr val="windowText" lastClr="000000"/>
                          </a:solidFill>
                          <a:effectLst/>
                          <a:uLnTx/>
                          <a:uFillTx/>
                          <a:latin typeface="Segoe UI"/>
                        </a:rPr>
                        <a:t>O</a:t>
                      </a:r>
                    </a:p>
                  </p:txBody>
                </p:sp>
                <p:sp>
                  <p:nvSpPr>
                    <p:cNvPr id="620" name="TextBox 619"/>
                    <p:cNvSpPr txBox="1"/>
                    <p:nvPr/>
                  </p:nvSpPr>
                  <p:spPr>
                    <a:xfrm>
                      <a:off x="9420810" y="4542133"/>
                      <a:ext cx="14647" cy="31589"/>
                    </a:xfrm>
                    <a:prstGeom prst="rect">
                      <a:avLst/>
                    </a:prstGeom>
                    <a:noFill/>
                  </p:spPr>
                  <p:txBody>
                    <a:bodyPr wrap="none" lIns="0" tIns="0" rIns="0" bIns="0" rtlCol="0">
                      <a:spAutoFit/>
                    </a:bodyPr>
                    <a:lstStyle/>
                    <a:p>
                      <a:pPr marL="0" marR="0" lvl="0" indent="0" defTabSz="914201" eaLnBrk="1" fontAlgn="auto" latinLnBrk="0" hangingPunct="1">
                        <a:lnSpc>
                          <a:spcPct val="100000"/>
                        </a:lnSpc>
                        <a:spcBef>
                          <a:spcPts val="0"/>
                        </a:spcBef>
                        <a:spcAft>
                          <a:spcPts val="600"/>
                        </a:spcAft>
                        <a:buClrTx/>
                        <a:buSzTx/>
                        <a:buFontTx/>
                        <a:buNone/>
                        <a:tabLst/>
                        <a:defRPr/>
                      </a:pPr>
                      <a:r>
                        <a:rPr kumimoji="0" lang="en-US" sz="151" b="0" i="0" u="none" strike="noStrike" kern="0" cap="none" spc="0" normalizeH="0" baseline="0" noProof="0" dirty="0">
                          <a:ln>
                            <a:noFill/>
                          </a:ln>
                          <a:solidFill>
                            <a:sysClr val="windowText" lastClr="000000"/>
                          </a:solidFill>
                          <a:effectLst/>
                          <a:uLnTx/>
                          <a:uFillTx/>
                          <a:latin typeface="Segoe UI"/>
                        </a:rPr>
                        <a:t>P</a:t>
                      </a:r>
                    </a:p>
                  </p:txBody>
                </p:sp>
                <p:sp>
                  <p:nvSpPr>
                    <p:cNvPr id="621" name="TextBox 620"/>
                    <p:cNvSpPr txBox="1"/>
                    <p:nvPr/>
                  </p:nvSpPr>
                  <p:spPr>
                    <a:xfrm>
                      <a:off x="9453804" y="4542133"/>
                      <a:ext cx="18831" cy="31589"/>
                    </a:xfrm>
                    <a:prstGeom prst="rect">
                      <a:avLst/>
                    </a:prstGeom>
                    <a:noFill/>
                  </p:spPr>
                  <p:txBody>
                    <a:bodyPr wrap="none" lIns="0" tIns="0" rIns="0" bIns="0" rtlCol="0">
                      <a:spAutoFit/>
                    </a:bodyPr>
                    <a:lstStyle/>
                    <a:p>
                      <a:pPr marL="0" marR="0" lvl="0" indent="0" defTabSz="914201" eaLnBrk="1" fontAlgn="auto" latinLnBrk="0" hangingPunct="1">
                        <a:lnSpc>
                          <a:spcPct val="100000"/>
                        </a:lnSpc>
                        <a:spcBef>
                          <a:spcPts val="0"/>
                        </a:spcBef>
                        <a:spcAft>
                          <a:spcPts val="600"/>
                        </a:spcAft>
                        <a:buClrTx/>
                        <a:buSzTx/>
                        <a:buFontTx/>
                        <a:buNone/>
                        <a:tabLst/>
                        <a:defRPr/>
                      </a:pPr>
                      <a:r>
                        <a:rPr kumimoji="0" lang="en-US" sz="151" b="0" i="0" u="none" strike="noStrike" kern="0" cap="none" spc="0" normalizeH="0" baseline="0" noProof="0" dirty="0">
                          <a:ln>
                            <a:noFill/>
                          </a:ln>
                          <a:solidFill>
                            <a:sysClr val="windowText" lastClr="000000"/>
                          </a:solidFill>
                          <a:effectLst/>
                          <a:uLnTx/>
                          <a:uFillTx/>
                          <a:latin typeface="Segoe UI"/>
                        </a:rPr>
                        <a:t>Q</a:t>
                      </a:r>
                    </a:p>
                  </p:txBody>
                </p:sp>
                <p:sp>
                  <p:nvSpPr>
                    <p:cNvPr id="622" name="TextBox 621"/>
                    <p:cNvSpPr txBox="1"/>
                    <p:nvPr/>
                  </p:nvSpPr>
                  <p:spPr>
                    <a:xfrm>
                      <a:off x="9489575" y="4542133"/>
                      <a:ext cx="14647" cy="31589"/>
                    </a:xfrm>
                    <a:prstGeom prst="rect">
                      <a:avLst/>
                    </a:prstGeom>
                    <a:noFill/>
                  </p:spPr>
                  <p:txBody>
                    <a:bodyPr wrap="none" lIns="0" tIns="0" rIns="0" bIns="0" rtlCol="0">
                      <a:spAutoFit/>
                    </a:bodyPr>
                    <a:lstStyle/>
                    <a:p>
                      <a:pPr marL="0" marR="0" lvl="0" indent="0" defTabSz="914201" eaLnBrk="1" fontAlgn="auto" latinLnBrk="0" hangingPunct="1">
                        <a:lnSpc>
                          <a:spcPct val="100000"/>
                        </a:lnSpc>
                        <a:spcBef>
                          <a:spcPts val="0"/>
                        </a:spcBef>
                        <a:spcAft>
                          <a:spcPts val="600"/>
                        </a:spcAft>
                        <a:buClrTx/>
                        <a:buSzTx/>
                        <a:buFontTx/>
                        <a:buNone/>
                        <a:tabLst/>
                        <a:defRPr/>
                      </a:pPr>
                      <a:r>
                        <a:rPr kumimoji="0" lang="en-US" sz="151" b="0" i="0" u="none" strike="noStrike" kern="0" cap="none" spc="0" normalizeH="0" baseline="0" noProof="0" dirty="0">
                          <a:ln>
                            <a:noFill/>
                          </a:ln>
                          <a:solidFill>
                            <a:sysClr val="windowText" lastClr="000000"/>
                          </a:solidFill>
                          <a:effectLst/>
                          <a:uLnTx/>
                          <a:uFillTx/>
                          <a:latin typeface="Segoe UI"/>
                        </a:rPr>
                        <a:t>R</a:t>
                      </a:r>
                    </a:p>
                  </p:txBody>
                </p:sp>
                <p:sp>
                  <p:nvSpPr>
                    <p:cNvPr id="623" name="TextBox 622"/>
                    <p:cNvSpPr txBox="1"/>
                    <p:nvPr/>
                  </p:nvSpPr>
                  <p:spPr>
                    <a:xfrm>
                      <a:off x="9523070" y="4542133"/>
                      <a:ext cx="12553" cy="31589"/>
                    </a:xfrm>
                    <a:prstGeom prst="rect">
                      <a:avLst/>
                    </a:prstGeom>
                    <a:noFill/>
                  </p:spPr>
                  <p:txBody>
                    <a:bodyPr wrap="none" lIns="0" tIns="0" rIns="0" bIns="0" rtlCol="0">
                      <a:spAutoFit/>
                    </a:bodyPr>
                    <a:lstStyle/>
                    <a:p>
                      <a:pPr marL="0" marR="0" lvl="0" indent="0" defTabSz="914201" eaLnBrk="1" fontAlgn="auto" latinLnBrk="0" hangingPunct="1">
                        <a:lnSpc>
                          <a:spcPct val="100000"/>
                        </a:lnSpc>
                        <a:spcBef>
                          <a:spcPts val="0"/>
                        </a:spcBef>
                        <a:spcAft>
                          <a:spcPts val="600"/>
                        </a:spcAft>
                        <a:buClrTx/>
                        <a:buSzTx/>
                        <a:buFontTx/>
                        <a:buNone/>
                        <a:tabLst/>
                        <a:defRPr/>
                      </a:pPr>
                      <a:r>
                        <a:rPr kumimoji="0" lang="en-US" sz="151" b="0" i="0" u="none" strike="noStrike" kern="0" cap="none" spc="0" normalizeH="0" baseline="0" noProof="0" dirty="0">
                          <a:ln>
                            <a:noFill/>
                          </a:ln>
                          <a:solidFill>
                            <a:sysClr val="windowText" lastClr="000000"/>
                          </a:solidFill>
                          <a:effectLst/>
                          <a:uLnTx/>
                          <a:uFillTx/>
                          <a:latin typeface="Segoe UI"/>
                        </a:rPr>
                        <a:t>S</a:t>
                      </a:r>
                    </a:p>
                  </p:txBody>
                </p:sp>
                <p:sp>
                  <p:nvSpPr>
                    <p:cNvPr id="624" name="TextBox 623"/>
                    <p:cNvSpPr txBox="1"/>
                    <p:nvPr/>
                  </p:nvSpPr>
                  <p:spPr>
                    <a:xfrm>
                      <a:off x="9555809" y="4542133"/>
                      <a:ext cx="12553" cy="31589"/>
                    </a:xfrm>
                    <a:prstGeom prst="rect">
                      <a:avLst/>
                    </a:prstGeom>
                    <a:noFill/>
                  </p:spPr>
                  <p:txBody>
                    <a:bodyPr wrap="none" lIns="0" tIns="0" rIns="0" bIns="0" rtlCol="0">
                      <a:spAutoFit/>
                    </a:bodyPr>
                    <a:lstStyle/>
                    <a:p>
                      <a:pPr marL="0" marR="0" lvl="0" indent="0" defTabSz="914201" eaLnBrk="1" fontAlgn="auto" latinLnBrk="0" hangingPunct="1">
                        <a:lnSpc>
                          <a:spcPct val="100000"/>
                        </a:lnSpc>
                        <a:spcBef>
                          <a:spcPts val="0"/>
                        </a:spcBef>
                        <a:spcAft>
                          <a:spcPts val="600"/>
                        </a:spcAft>
                        <a:buClrTx/>
                        <a:buSzTx/>
                        <a:buFontTx/>
                        <a:buNone/>
                        <a:tabLst/>
                        <a:defRPr/>
                      </a:pPr>
                      <a:r>
                        <a:rPr kumimoji="0" lang="en-US" sz="151" b="0" i="0" u="none" strike="noStrike" kern="0" cap="none" spc="0" normalizeH="0" baseline="0" noProof="0" dirty="0">
                          <a:ln>
                            <a:noFill/>
                          </a:ln>
                          <a:solidFill>
                            <a:sysClr val="windowText" lastClr="000000"/>
                          </a:solidFill>
                          <a:effectLst/>
                          <a:uLnTx/>
                          <a:uFillTx/>
                          <a:latin typeface="Segoe UI"/>
                        </a:rPr>
                        <a:t>T</a:t>
                      </a:r>
                    </a:p>
                  </p:txBody>
                </p:sp>
                <p:sp>
                  <p:nvSpPr>
                    <p:cNvPr id="625" name="TextBox 624"/>
                    <p:cNvSpPr txBox="1"/>
                    <p:nvPr/>
                  </p:nvSpPr>
                  <p:spPr>
                    <a:xfrm>
                      <a:off x="9588547" y="4542133"/>
                      <a:ext cx="16737" cy="31589"/>
                    </a:xfrm>
                    <a:prstGeom prst="rect">
                      <a:avLst/>
                    </a:prstGeom>
                    <a:noFill/>
                  </p:spPr>
                  <p:txBody>
                    <a:bodyPr wrap="none" lIns="0" tIns="0" rIns="0" bIns="0" rtlCol="0">
                      <a:spAutoFit/>
                    </a:bodyPr>
                    <a:lstStyle/>
                    <a:p>
                      <a:pPr marL="0" marR="0" lvl="0" indent="0" defTabSz="914201" eaLnBrk="1" fontAlgn="auto" latinLnBrk="0" hangingPunct="1">
                        <a:lnSpc>
                          <a:spcPct val="100000"/>
                        </a:lnSpc>
                        <a:spcBef>
                          <a:spcPts val="0"/>
                        </a:spcBef>
                        <a:spcAft>
                          <a:spcPts val="600"/>
                        </a:spcAft>
                        <a:buClrTx/>
                        <a:buSzTx/>
                        <a:buFontTx/>
                        <a:buNone/>
                        <a:tabLst/>
                        <a:defRPr/>
                      </a:pPr>
                      <a:r>
                        <a:rPr kumimoji="0" lang="en-US" sz="151" b="0" i="0" u="none" strike="noStrike" kern="0" cap="none" spc="0" normalizeH="0" baseline="0" noProof="0" dirty="0">
                          <a:ln>
                            <a:noFill/>
                          </a:ln>
                          <a:solidFill>
                            <a:sysClr val="windowText" lastClr="000000"/>
                          </a:solidFill>
                          <a:effectLst/>
                          <a:uLnTx/>
                          <a:uFillTx/>
                          <a:latin typeface="Segoe UI"/>
                        </a:rPr>
                        <a:t>U</a:t>
                      </a:r>
                    </a:p>
                  </p:txBody>
                </p:sp>
                <p:sp>
                  <p:nvSpPr>
                    <p:cNvPr id="626" name="TextBox 625"/>
                    <p:cNvSpPr txBox="1"/>
                    <p:nvPr/>
                  </p:nvSpPr>
                  <p:spPr>
                    <a:xfrm>
                      <a:off x="9623310" y="4542133"/>
                      <a:ext cx="16737" cy="31589"/>
                    </a:xfrm>
                    <a:prstGeom prst="rect">
                      <a:avLst/>
                    </a:prstGeom>
                    <a:noFill/>
                  </p:spPr>
                  <p:txBody>
                    <a:bodyPr wrap="none" lIns="0" tIns="0" rIns="0" bIns="0" rtlCol="0">
                      <a:spAutoFit/>
                    </a:bodyPr>
                    <a:lstStyle/>
                    <a:p>
                      <a:pPr marL="0" marR="0" lvl="0" indent="0" defTabSz="914201" eaLnBrk="1" fontAlgn="auto" latinLnBrk="0" hangingPunct="1">
                        <a:lnSpc>
                          <a:spcPct val="100000"/>
                        </a:lnSpc>
                        <a:spcBef>
                          <a:spcPts val="0"/>
                        </a:spcBef>
                        <a:spcAft>
                          <a:spcPts val="600"/>
                        </a:spcAft>
                        <a:buClrTx/>
                        <a:buSzTx/>
                        <a:buFontTx/>
                        <a:buNone/>
                        <a:tabLst/>
                        <a:defRPr/>
                      </a:pPr>
                      <a:r>
                        <a:rPr kumimoji="0" lang="en-US" sz="151" b="0" i="0" u="none" strike="noStrike" kern="0" cap="none" spc="0" normalizeH="0" baseline="0" noProof="0" dirty="0">
                          <a:ln>
                            <a:noFill/>
                          </a:ln>
                          <a:solidFill>
                            <a:sysClr val="windowText" lastClr="000000"/>
                          </a:solidFill>
                          <a:effectLst/>
                          <a:uLnTx/>
                          <a:uFillTx/>
                          <a:latin typeface="Segoe UI"/>
                        </a:rPr>
                        <a:t>V</a:t>
                      </a:r>
                    </a:p>
                  </p:txBody>
                </p:sp>
                <p:sp>
                  <p:nvSpPr>
                    <p:cNvPr id="627" name="TextBox 626"/>
                    <p:cNvSpPr txBox="1"/>
                    <p:nvPr/>
                  </p:nvSpPr>
                  <p:spPr>
                    <a:xfrm>
                      <a:off x="9657312" y="4542133"/>
                      <a:ext cx="23015" cy="31589"/>
                    </a:xfrm>
                    <a:prstGeom prst="rect">
                      <a:avLst/>
                    </a:prstGeom>
                    <a:noFill/>
                  </p:spPr>
                  <p:txBody>
                    <a:bodyPr wrap="none" lIns="0" tIns="0" rIns="0" bIns="0" rtlCol="0">
                      <a:spAutoFit/>
                    </a:bodyPr>
                    <a:lstStyle/>
                    <a:p>
                      <a:pPr marL="0" marR="0" lvl="0" indent="0" defTabSz="914201" eaLnBrk="1" fontAlgn="auto" latinLnBrk="0" hangingPunct="1">
                        <a:lnSpc>
                          <a:spcPct val="100000"/>
                        </a:lnSpc>
                        <a:spcBef>
                          <a:spcPts val="0"/>
                        </a:spcBef>
                        <a:spcAft>
                          <a:spcPts val="600"/>
                        </a:spcAft>
                        <a:buClrTx/>
                        <a:buSzTx/>
                        <a:buFontTx/>
                        <a:buNone/>
                        <a:tabLst/>
                        <a:defRPr/>
                      </a:pPr>
                      <a:r>
                        <a:rPr kumimoji="0" lang="en-US" sz="151" b="0" i="0" u="none" strike="noStrike" kern="0" cap="none" spc="0" normalizeH="0" baseline="0" noProof="0" dirty="0">
                          <a:ln>
                            <a:noFill/>
                          </a:ln>
                          <a:solidFill>
                            <a:sysClr val="windowText" lastClr="000000"/>
                          </a:solidFill>
                          <a:effectLst/>
                          <a:uLnTx/>
                          <a:uFillTx/>
                          <a:latin typeface="Segoe UI"/>
                        </a:rPr>
                        <a:t>W</a:t>
                      </a:r>
                    </a:p>
                  </p:txBody>
                </p:sp>
                <p:sp>
                  <p:nvSpPr>
                    <p:cNvPr id="628" name="TextBox 627"/>
                    <p:cNvSpPr txBox="1"/>
                    <p:nvPr/>
                  </p:nvSpPr>
                  <p:spPr>
                    <a:xfrm>
                      <a:off x="9695611" y="4542133"/>
                      <a:ext cx="14647" cy="31589"/>
                    </a:xfrm>
                    <a:prstGeom prst="rect">
                      <a:avLst/>
                    </a:prstGeom>
                    <a:noFill/>
                  </p:spPr>
                  <p:txBody>
                    <a:bodyPr wrap="none" lIns="0" tIns="0" rIns="0" bIns="0" rtlCol="0">
                      <a:spAutoFit/>
                    </a:bodyPr>
                    <a:lstStyle/>
                    <a:p>
                      <a:pPr marL="0" marR="0" lvl="0" indent="0" defTabSz="914201" eaLnBrk="1" fontAlgn="auto" latinLnBrk="0" hangingPunct="1">
                        <a:lnSpc>
                          <a:spcPct val="100000"/>
                        </a:lnSpc>
                        <a:spcBef>
                          <a:spcPts val="0"/>
                        </a:spcBef>
                        <a:spcAft>
                          <a:spcPts val="600"/>
                        </a:spcAft>
                        <a:buClrTx/>
                        <a:buSzTx/>
                        <a:buFontTx/>
                        <a:buNone/>
                        <a:tabLst/>
                        <a:defRPr/>
                      </a:pPr>
                      <a:r>
                        <a:rPr kumimoji="0" lang="en-US" sz="151" b="0" i="0" u="none" strike="noStrike" kern="0" cap="none" spc="0" normalizeH="0" baseline="0" noProof="0" dirty="0">
                          <a:ln>
                            <a:noFill/>
                          </a:ln>
                          <a:solidFill>
                            <a:sysClr val="windowText" lastClr="000000"/>
                          </a:solidFill>
                          <a:effectLst/>
                          <a:uLnTx/>
                          <a:uFillTx/>
                          <a:latin typeface="Segoe UI"/>
                        </a:rPr>
                        <a:t>X</a:t>
                      </a:r>
                    </a:p>
                  </p:txBody>
                </p:sp>
                <p:sp>
                  <p:nvSpPr>
                    <p:cNvPr id="629" name="TextBox 628"/>
                    <p:cNvSpPr txBox="1"/>
                    <p:nvPr/>
                  </p:nvSpPr>
                  <p:spPr>
                    <a:xfrm>
                      <a:off x="9729109" y="4542133"/>
                      <a:ext cx="14647" cy="31589"/>
                    </a:xfrm>
                    <a:prstGeom prst="rect">
                      <a:avLst/>
                    </a:prstGeom>
                    <a:noFill/>
                  </p:spPr>
                  <p:txBody>
                    <a:bodyPr wrap="none" lIns="0" tIns="0" rIns="0" bIns="0" rtlCol="0">
                      <a:spAutoFit/>
                    </a:bodyPr>
                    <a:lstStyle/>
                    <a:p>
                      <a:pPr marL="0" marR="0" lvl="0" indent="0" defTabSz="914201" eaLnBrk="1" fontAlgn="auto" latinLnBrk="0" hangingPunct="1">
                        <a:lnSpc>
                          <a:spcPct val="100000"/>
                        </a:lnSpc>
                        <a:spcBef>
                          <a:spcPts val="0"/>
                        </a:spcBef>
                        <a:spcAft>
                          <a:spcPts val="600"/>
                        </a:spcAft>
                        <a:buClrTx/>
                        <a:buSzTx/>
                        <a:buFontTx/>
                        <a:buNone/>
                        <a:tabLst/>
                        <a:defRPr/>
                      </a:pPr>
                      <a:r>
                        <a:rPr kumimoji="0" lang="en-US" sz="151" b="0" i="0" u="none" strike="noStrike" kern="0" cap="none" spc="0" normalizeH="0" baseline="0" noProof="0" dirty="0">
                          <a:ln>
                            <a:noFill/>
                          </a:ln>
                          <a:solidFill>
                            <a:sysClr val="windowText" lastClr="000000"/>
                          </a:solidFill>
                          <a:effectLst/>
                          <a:uLnTx/>
                          <a:uFillTx/>
                          <a:latin typeface="Segoe UI"/>
                        </a:rPr>
                        <a:t>Y</a:t>
                      </a:r>
                    </a:p>
                  </p:txBody>
                </p:sp>
                <p:sp>
                  <p:nvSpPr>
                    <p:cNvPr id="630" name="TextBox 629"/>
                    <p:cNvSpPr txBox="1"/>
                    <p:nvPr/>
                  </p:nvSpPr>
                  <p:spPr>
                    <a:xfrm>
                      <a:off x="9762101" y="4542133"/>
                      <a:ext cx="14647" cy="31589"/>
                    </a:xfrm>
                    <a:prstGeom prst="rect">
                      <a:avLst/>
                    </a:prstGeom>
                    <a:noFill/>
                  </p:spPr>
                  <p:txBody>
                    <a:bodyPr wrap="none" lIns="0" tIns="0" rIns="0" bIns="0" rtlCol="0">
                      <a:spAutoFit/>
                    </a:bodyPr>
                    <a:lstStyle/>
                    <a:p>
                      <a:pPr marL="0" marR="0" lvl="0" indent="0" defTabSz="914201" eaLnBrk="1" fontAlgn="auto" latinLnBrk="0" hangingPunct="1">
                        <a:lnSpc>
                          <a:spcPct val="100000"/>
                        </a:lnSpc>
                        <a:spcBef>
                          <a:spcPts val="0"/>
                        </a:spcBef>
                        <a:spcAft>
                          <a:spcPts val="600"/>
                        </a:spcAft>
                        <a:buClrTx/>
                        <a:buSzTx/>
                        <a:buFontTx/>
                        <a:buNone/>
                        <a:tabLst/>
                        <a:defRPr/>
                      </a:pPr>
                      <a:r>
                        <a:rPr kumimoji="0" lang="en-US" sz="151" b="0" i="0" u="none" strike="noStrike" kern="0" cap="none" spc="0" normalizeH="0" baseline="0" noProof="0" dirty="0">
                          <a:ln>
                            <a:noFill/>
                          </a:ln>
                          <a:solidFill>
                            <a:sysClr val="windowText" lastClr="000000"/>
                          </a:solidFill>
                          <a:effectLst/>
                          <a:uLnTx/>
                          <a:uFillTx/>
                          <a:latin typeface="Segoe UI"/>
                        </a:rPr>
                        <a:t>Z</a:t>
                      </a:r>
                    </a:p>
                  </p:txBody>
                </p:sp>
              </p:grpSp>
            </p:grpSp>
            <p:sp>
              <p:nvSpPr>
                <p:cNvPr id="500" name="Rectangle 499"/>
                <p:cNvSpPr/>
                <p:nvPr/>
              </p:nvSpPr>
              <p:spPr bwMode="auto">
                <a:xfrm rot="5400000">
                  <a:off x="16215174" y="4742813"/>
                  <a:ext cx="425261" cy="246282"/>
                </a:xfrm>
                <a:prstGeom prst="rect">
                  <a:avLst/>
                </a:prstGeom>
                <a:solidFill>
                  <a:schemeClr val="bg1"/>
                </a:solidFill>
                <a:ln w="3175" cap="flat" cmpd="sng" algn="ctr">
                  <a:solidFill>
                    <a:schemeClr val="bg2"/>
                  </a:solid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191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1" name="Group 500"/>
                <p:cNvGrpSpPr/>
                <p:nvPr/>
              </p:nvGrpSpPr>
              <p:grpSpPr>
                <a:xfrm>
                  <a:off x="16333348" y="4655418"/>
                  <a:ext cx="189708" cy="418803"/>
                  <a:chOff x="1763255" y="2179965"/>
                  <a:chExt cx="256827" cy="471339"/>
                </a:xfrm>
              </p:grpSpPr>
              <p:grpSp>
                <p:nvGrpSpPr>
                  <p:cNvPr id="523" name="Group 522"/>
                  <p:cNvGrpSpPr/>
                  <p:nvPr/>
                </p:nvGrpSpPr>
                <p:grpSpPr>
                  <a:xfrm>
                    <a:off x="1763262" y="2179965"/>
                    <a:ext cx="256820" cy="471339"/>
                    <a:chOff x="1763262" y="2179965"/>
                    <a:chExt cx="256820" cy="471339"/>
                  </a:xfrm>
                </p:grpSpPr>
                <p:grpSp>
                  <p:nvGrpSpPr>
                    <p:cNvPr id="530" name="Group 529"/>
                    <p:cNvGrpSpPr/>
                    <p:nvPr/>
                  </p:nvGrpSpPr>
                  <p:grpSpPr>
                    <a:xfrm>
                      <a:off x="1763262" y="2179965"/>
                      <a:ext cx="256800" cy="122758"/>
                      <a:chOff x="7417593" y="2343152"/>
                      <a:chExt cx="172634" cy="190500"/>
                    </a:xfrm>
                  </p:grpSpPr>
                  <p:sp>
                    <p:nvSpPr>
                      <p:cNvPr id="537" name="Rectangle 536"/>
                      <p:cNvSpPr/>
                      <p:nvPr/>
                    </p:nvSpPr>
                    <p:spPr bwMode="auto">
                      <a:xfrm>
                        <a:off x="7417593" y="2343155"/>
                        <a:ext cx="80962" cy="11602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8" name="Rectangle 537"/>
                      <p:cNvSpPr/>
                      <p:nvPr/>
                    </p:nvSpPr>
                    <p:spPr bwMode="auto">
                      <a:xfrm>
                        <a:off x="7509265" y="2343152"/>
                        <a:ext cx="80962" cy="1905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1" name="Group 530"/>
                    <p:cNvGrpSpPr/>
                    <p:nvPr/>
                  </p:nvGrpSpPr>
                  <p:grpSpPr>
                    <a:xfrm>
                      <a:off x="1763274" y="2269893"/>
                      <a:ext cx="256808" cy="219753"/>
                      <a:chOff x="7417580" y="2263175"/>
                      <a:chExt cx="172648" cy="341020"/>
                    </a:xfrm>
                  </p:grpSpPr>
                  <p:sp>
                    <p:nvSpPr>
                      <p:cNvPr id="535" name="Rectangle 534"/>
                      <p:cNvSpPr/>
                      <p:nvPr/>
                    </p:nvSpPr>
                    <p:spPr bwMode="auto">
                      <a:xfrm>
                        <a:off x="7417580" y="2263175"/>
                        <a:ext cx="80962" cy="2704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6" name="Rectangle 535"/>
                      <p:cNvSpPr/>
                      <p:nvPr/>
                    </p:nvSpPr>
                    <p:spPr bwMode="auto">
                      <a:xfrm>
                        <a:off x="7509266" y="2347060"/>
                        <a:ext cx="80962" cy="2571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2" name="Group 531"/>
                    <p:cNvGrpSpPr/>
                    <p:nvPr/>
                  </p:nvGrpSpPr>
                  <p:grpSpPr>
                    <a:xfrm>
                      <a:off x="1763274" y="2462872"/>
                      <a:ext cx="256808" cy="188432"/>
                      <a:chOff x="7417580" y="2343151"/>
                      <a:chExt cx="172648" cy="190500"/>
                    </a:xfrm>
                  </p:grpSpPr>
                  <p:sp>
                    <p:nvSpPr>
                      <p:cNvPr id="533" name="Rectangle 532"/>
                      <p:cNvSpPr/>
                      <p:nvPr/>
                    </p:nvSpPr>
                    <p:spPr bwMode="auto">
                      <a:xfrm>
                        <a:off x="7417580" y="2343151"/>
                        <a:ext cx="80962" cy="1905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4" name="Rectangle 533"/>
                      <p:cNvSpPr/>
                      <p:nvPr/>
                    </p:nvSpPr>
                    <p:spPr bwMode="auto">
                      <a:xfrm>
                        <a:off x="7509266" y="2390646"/>
                        <a:ext cx="80962" cy="14300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524" name="Rectangle 523"/>
                  <p:cNvSpPr/>
                  <p:nvPr/>
                </p:nvSpPr>
                <p:spPr bwMode="auto">
                  <a:xfrm>
                    <a:off x="1763255" y="2179971"/>
                    <a:ext cx="120434" cy="1909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5" name="Rectangle 524"/>
                  <p:cNvSpPr/>
                  <p:nvPr/>
                </p:nvSpPr>
                <p:spPr bwMode="auto">
                  <a:xfrm>
                    <a:off x="1899621" y="2179970"/>
                    <a:ext cx="120434" cy="1909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6" name="Rectangle 525"/>
                  <p:cNvSpPr/>
                  <p:nvPr/>
                </p:nvSpPr>
                <p:spPr bwMode="auto">
                  <a:xfrm>
                    <a:off x="1763257" y="2269893"/>
                    <a:ext cx="120428" cy="1909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7" name="Rectangle 526"/>
                  <p:cNvSpPr/>
                  <p:nvPr/>
                </p:nvSpPr>
                <p:spPr bwMode="auto">
                  <a:xfrm>
                    <a:off x="1899637" y="2323949"/>
                    <a:ext cx="120428" cy="1909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8" name="Rectangle 527"/>
                  <p:cNvSpPr/>
                  <p:nvPr/>
                </p:nvSpPr>
                <p:spPr bwMode="auto">
                  <a:xfrm>
                    <a:off x="1763257" y="2462872"/>
                    <a:ext cx="120428" cy="1909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9" name="Rectangle 528"/>
                  <p:cNvSpPr/>
                  <p:nvPr/>
                </p:nvSpPr>
                <p:spPr bwMode="auto">
                  <a:xfrm>
                    <a:off x="1899637" y="2509852"/>
                    <a:ext cx="120428" cy="1909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8" name="Freeform 21"/>
                <p:cNvSpPr>
                  <a:spLocks noEditPoints="1"/>
                </p:cNvSpPr>
                <p:nvPr/>
              </p:nvSpPr>
              <p:spPr bwMode="auto">
                <a:xfrm>
                  <a:off x="15309850" y="4578350"/>
                  <a:ext cx="887413" cy="669925"/>
                </a:xfrm>
                <a:custGeom>
                  <a:avLst/>
                  <a:gdLst>
                    <a:gd name="T0" fmla="*/ 0 w 559"/>
                    <a:gd name="T1" fmla="*/ 0 h 422"/>
                    <a:gd name="T2" fmla="*/ 0 w 559"/>
                    <a:gd name="T3" fmla="*/ 352 h 422"/>
                    <a:gd name="T4" fmla="*/ 262 w 559"/>
                    <a:gd name="T5" fmla="*/ 352 h 422"/>
                    <a:gd name="T6" fmla="*/ 262 w 559"/>
                    <a:gd name="T7" fmla="*/ 387 h 422"/>
                    <a:gd name="T8" fmla="*/ 174 w 559"/>
                    <a:gd name="T9" fmla="*/ 387 h 422"/>
                    <a:gd name="T10" fmla="*/ 174 w 559"/>
                    <a:gd name="T11" fmla="*/ 422 h 422"/>
                    <a:gd name="T12" fmla="*/ 384 w 559"/>
                    <a:gd name="T13" fmla="*/ 422 h 422"/>
                    <a:gd name="T14" fmla="*/ 384 w 559"/>
                    <a:gd name="T15" fmla="*/ 387 h 422"/>
                    <a:gd name="T16" fmla="*/ 297 w 559"/>
                    <a:gd name="T17" fmla="*/ 387 h 422"/>
                    <a:gd name="T18" fmla="*/ 297 w 559"/>
                    <a:gd name="T19" fmla="*/ 352 h 422"/>
                    <a:gd name="T20" fmla="*/ 559 w 559"/>
                    <a:gd name="T21" fmla="*/ 352 h 422"/>
                    <a:gd name="T22" fmla="*/ 559 w 559"/>
                    <a:gd name="T23" fmla="*/ 334 h 422"/>
                    <a:gd name="T24" fmla="*/ 559 w 559"/>
                    <a:gd name="T25" fmla="*/ 0 h 422"/>
                    <a:gd name="T26" fmla="*/ 0 w 559"/>
                    <a:gd name="T27" fmla="*/ 0 h 422"/>
                    <a:gd name="T28" fmla="*/ 35 w 559"/>
                    <a:gd name="T29" fmla="*/ 35 h 422"/>
                    <a:gd name="T30" fmla="*/ 524 w 559"/>
                    <a:gd name="T31" fmla="*/ 35 h 422"/>
                    <a:gd name="T32" fmla="*/ 524 w 559"/>
                    <a:gd name="T33" fmla="*/ 317 h 422"/>
                    <a:gd name="T34" fmla="*/ 35 w 559"/>
                    <a:gd name="T35" fmla="*/ 317 h 422"/>
                    <a:gd name="T36" fmla="*/ 35 w 559"/>
                    <a:gd name="T37" fmla="*/ 35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9" h="422">
                      <a:moveTo>
                        <a:pt x="0" y="0"/>
                      </a:moveTo>
                      <a:lnTo>
                        <a:pt x="0" y="352"/>
                      </a:lnTo>
                      <a:lnTo>
                        <a:pt x="262" y="352"/>
                      </a:lnTo>
                      <a:lnTo>
                        <a:pt x="262" y="387"/>
                      </a:lnTo>
                      <a:lnTo>
                        <a:pt x="174" y="387"/>
                      </a:lnTo>
                      <a:lnTo>
                        <a:pt x="174" y="422"/>
                      </a:lnTo>
                      <a:lnTo>
                        <a:pt x="384" y="422"/>
                      </a:lnTo>
                      <a:lnTo>
                        <a:pt x="384" y="387"/>
                      </a:lnTo>
                      <a:lnTo>
                        <a:pt x="297" y="387"/>
                      </a:lnTo>
                      <a:lnTo>
                        <a:pt x="297" y="352"/>
                      </a:lnTo>
                      <a:lnTo>
                        <a:pt x="559" y="352"/>
                      </a:lnTo>
                      <a:lnTo>
                        <a:pt x="559" y="334"/>
                      </a:lnTo>
                      <a:lnTo>
                        <a:pt x="559" y="0"/>
                      </a:lnTo>
                      <a:lnTo>
                        <a:pt x="0" y="0"/>
                      </a:lnTo>
                      <a:close/>
                      <a:moveTo>
                        <a:pt x="35" y="35"/>
                      </a:moveTo>
                      <a:lnTo>
                        <a:pt x="524" y="35"/>
                      </a:lnTo>
                      <a:lnTo>
                        <a:pt x="524" y="317"/>
                      </a:lnTo>
                      <a:lnTo>
                        <a:pt x="35" y="317"/>
                      </a:lnTo>
                      <a:lnTo>
                        <a:pt x="35" y="3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91" name="Freeform 25"/>
                <p:cNvSpPr>
                  <a:spLocks noEditPoints="1"/>
                </p:cNvSpPr>
                <p:nvPr/>
              </p:nvSpPr>
              <p:spPr bwMode="auto">
                <a:xfrm>
                  <a:off x="16232188" y="4578350"/>
                  <a:ext cx="887412" cy="669925"/>
                </a:xfrm>
                <a:custGeom>
                  <a:avLst/>
                  <a:gdLst>
                    <a:gd name="T0" fmla="*/ 0 w 559"/>
                    <a:gd name="T1" fmla="*/ 0 h 422"/>
                    <a:gd name="T2" fmla="*/ 0 w 559"/>
                    <a:gd name="T3" fmla="*/ 352 h 422"/>
                    <a:gd name="T4" fmla="*/ 262 w 559"/>
                    <a:gd name="T5" fmla="*/ 352 h 422"/>
                    <a:gd name="T6" fmla="*/ 262 w 559"/>
                    <a:gd name="T7" fmla="*/ 387 h 422"/>
                    <a:gd name="T8" fmla="*/ 174 w 559"/>
                    <a:gd name="T9" fmla="*/ 387 h 422"/>
                    <a:gd name="T10" fmla="*/ 174 w 559"/>
                    <a:gd name="T11" fmla="*/ 422 h 422"/>
                    <a:gd name="T12" fmla="*/ 384 w 559"/>
                    <a:gd name="T13" fmla="*/ 422 h 422"/>
                    <a:gd name="T14" fmla="*/ 384 w 559"/>
                    <a:gd name="T15" fmla="*/ 387 h 422"/>
                    <a:gd name="T16" fmla="*/ 297 w 559"/>
                    <a:gd name="T17" fmla="*/ 387 h 422"/>
                    <a:gd name="T18" fmla="*/ 297 w 559"/>
                    <a:gd name="T19" fmla="*/ 352 h 422"/>
                    <a:gd name="T20" fmla="*/ 559 w 559"/>
                    <a:gd name="T21" fmla="*/ 352 h 422"/>
                    <a:gd name="T22" fmla="*/ 559 w 559"/>
                    <a:gd name="T23" fmla="*/ 334 h 422"/>
                    <a:gd name="T24" fmla="*/ 559 w 559"/>
                    <a:gd name="T25" fmla="*/ 0 h 422"/>
                    <a:gd name="T26" fmla="*/ 0 w 559"/>
                    <a:gd name="T27" fmla="*/ 0 h 422"/>
                    <a:gd name="T28" fmla="*/ 35 w 559"/>
                    <a:gd name="T29" fmla="*/ 35 h 422"/>
                    <a:gd name="T30" fmla="*/ 524 w 559"/>
                    <a:gd name="T31" fmla="*/ 35 h 422"/>
                    <a:gd name="T32" fmla="*/ 524 w 559"/>
                    <a:gd name="T33" fmla="*/ 317 h 422"/>
                    <a:gd name="T34" fmla="*/ 35 w 559"/>
                    <a:gd name="T35" fmla="*/ 317 h 422"/>
                    <a:gd name="T36" fmla="*/ 35 w 559"/>
                    <a:gd name="T37" fmla="*/ 35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9" h="422">
                      <a:moveTo>
                        <a:pt x="0" y="0"/>
                      </a:moveTo>
                      <a:lnTo>
                        <a:pt x="0" y="352"/>
                      </a:lnTo>
                      <a:lnTo>
                        <a:pt x="262" y="352"/>
                      </a:lnTo>
                      <a:lnTo>
                        <a:pt x="262" y="387"/>
                      </a:lnTo>
                      <a:lnTo>
                        <a:pt x="174" y="387"/>
                      </a:lnTo>
                      <a:lnTo>
                        <a:pt x="174" y="422"/>
                      </a:lnTo>
                      <a:lnTo>
                        <a:pt x="384" y="422"/>
                      </a:lnTo>
                      <a:lnTo>
                        <a:pt x="384" y="387"/>
                      </a:lnTo>
                      <a:lnTo>
                        <a:pt x="297" y="387"/>
                      </a:lnTo>
                      <a:lnTo>
                        <a:pt x="297" y="352"/>
                      </a:lnTo>
                      <a:lnTo>
                        <a:pt x="559" y="352"/>
                      </a:lnTo>
                      <a:lnTo>
                        <a:pt x="559" y="334"/>
                      </a:lnTo>
                      <a:lnTo>
                        <a:pt x="559" y="0"/>
                      </a:lnTo>
                      <a:lnTo>
                        <a:pt x="0" y="0"/>
                      </a:lnTo>
                      <a:close/>
                      <a:moveTo>
                        <a:pt x="35" y="35"/>
                      </a:moveTo>
                      <a:lnTo>
                        <a:pt x="524" y="35"/>
                      </a:lnTo>
                      <a:lnTo>
                        <a:pt x="524" y="317"/>
                      </a:lnTo>
                      <a:lnTo>
                        <a:pt x="35" y="317"/>
                      </a:lnTo>
                      <a:lnTo>
                        <a:pt x="35" y="3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nvGrpSpPr>
              <p:cNvPr id="194" name="Group 193"/>
              <p:cNvGrpSpPr/>
              <p:nvPr/>
            </p:nvGrpSpPr>
            <p:grpSpPr>
              <a:xfrm>
                <a:off x="9654501" y="5443539"/>
                <a:ext cx="440688" cy="356304"/>
                <a:chOff x="9654501" y="5443539"/>
                <a:chExt cx="440688" cy="356304"/>
              </a:xfrm>
            </p:grpSpPr>
            <p:sp>
              <p:nvSpPr>
                <p:cNvPr id="192" name="Oval 191"/>
                <p:cNvSpPr/>
                <p:nvPr/>
              </p:nvSpPr>
              <p:spPr bwMode="auto">
                <a:xfrm>
                  <a:off x="9738885" y="5443539"/>
                  <a:ext cx="356304" cy="35630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93" name="Rectangle: Rounded Corners 192"/>
                <p:cNvSpPr/>
                <p:nvPr/>
              </p:nvSpPr>
              <p:spPr bwMode="auto">
                <a:xfrm>
                  <a:off x="9654501" y="5483523"/>
                  <a:ext cx="201783" cy="140336"/>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chemeClr val="tx1"/>
                    </a:solidFill>
                    <a:effectLst/>
                    <a:uLnTx/>
                    <a:uFillTx/>
                    <a:ea typeface="Segoe UI" pitchFamily="34" charset="0"/>
                    <a:cs typeface="Segoe UI" pitchFamily="34" charset="0"/>
                  </a:endParaRPr>
                </a:p>
              </p:txBody>
            </p:sp>
          </p:grpSp>
          <p:pic>
            <p:nvPicPr>
              <p:cNvPr id="94" name="Graphic 93"/>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622926" y="5326344"/>
                <a:ext cx="584404" cy="741742"/>
              </a:xfrm>
              <a:prstGeom prst="rect">
                <a:avLst/>
              </a:prstGeom>
            </p:spPr>
          </p:pic>
        </p:grpSp>
        <p:sp>
          <p:nvSpPr>
            <p:cNvPr id="659" name="TextBox 658"/>
            <p:cNvSpPr txBox="1"/>
            <p:nvPr/>
          </p:nvSpPr>
          <p:spPr>
            <a:xfrm>
              <a:off x="6359335" y="-75534"/>
              <a:ext cx="2315360" cy="627728"/>
            </a:xfrm>
            <a:prstGeom prst="rect">
              <a:avLst/>
            </a:prstGeom>
            <a:noFill/>
          </p:spPr>
          <p:txBody>
            <a:bodyPr wrap="squar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176" b="1" i="0" u="none" strike="noStrike" kern="0" cap="none" spc="0" normalizeH="0" baseline="0" noProof="0" dirty="0">
                  <a:ln>
                    <a:noFill/>
                  </a:ln>
                  <a:gradFill>
                    <a:gsLst>
                      <a:gs pos="2917">
                        <a:schemeClr val="accent1"/>
                      </a:gs>
                      <a:gs pos="30000">
                        <a:schemeClr val="accent1"/>
                      </a:gs>
                    </a:gsLst>
                    <a:lin ang="5400000" scaled="0"/>
                  </a:gradFill>
                  <a:effectLst/>
                  <a:uLnTx/>
                  <a:uFillTx/>
                </a:rPr>
                <a:t>CUSTOMER SUPPORT AGENT</a:t>
              </a:r>
            </a:p>
          </p:txBody>
        </p:sp>
      </p:grpSp>
      <p:pic>
        <p:nvPicPr>
          <p:cNvPr id="671" name="Picture 670"/>
          <p:cNvPicPr>
            <a:picLocks noChangeAspect="1"/>
          </p:cNvPicPr>
          <p:nvPr/>
        </p:nvPicPr>
        <p:blipFill rotWithShape="1">
          <a:blip r:embed="rId14"/>
          <a:srcRect l="676" t="1681" r="698" b="2101"/>
          <a:stretch/>
        </p:blipFill>
        <p:spPr>
          <a:xfrm>
            <a:off x="6965306" y="4909589"/>
            <a:ext cx="1804689" cy="912062"/>
          </a:xfrm>
          <a:prstGeom prst="rect">
            <a:avLst/>
          </a:prstGeom>
          <a:ln>
            <a:solidFill>
              <a:schemeClr val="tx1"/>
            </a:solidFill>
          </a:ln>
        </p:spPr>
      </p:pic>
      <p:pic>
        <p:nvPicPr>
          <p:cNvPr id="672" name="Picture 671"/>
          <p:cNvPicPr>
            <a:picLocks noChangeAspect="1"/>
          </p:cNvPicPr>
          <p:nvPr/>
        </p:nvPicPr>
        <p:blipFill>
          <a:blip r:embed="rId15"/>
          <a:stretch>
            <a:fillRect/>
          </a:stretch>
        </p:blipFill>
        <p:spPr>
          <a:xfrm>
            <a:off x="2454588" y="1463706"/>
            <a:ext cx="1138792" cy="966538"/>
          </a:xfrm>
          <a:prstGeom prst="rect">
            <a:avLst/>
          </a:prstGeom>
        </p:spPr>
      </p:pic>
      <p:sp>
        <p:nvSpPr>
          <p:cNvPr id="679" name="Title"/>
          <p:cNvSpPr txBox="1"/>
          <p:nvPr/>
        </p:nvSpPr>
        <p:spPr>
          <a:xfrm>
            <a:off x="572334" y="282732"/>
            <a:ext cx="10998982" cy="954455"/>
          </a:xfrm>
          <a:prstGeom prst="rect">
            <a:avLst/>
          </a:prstGeom>
          <a:noFill/>
        </p:spPr>
        <p:txBody>
          <a:bodyPr wrap="squar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48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Intelligent customer service</a:t>
            </a:r>
          </a:p>
        </p:txBody>
      </p:sp>
      <p:sp>
        <p:nvSpPr>
          <p:cNvPr id="658" name="TextBox 657"/>
          <p:cNvSpPr txBox="1"/>
          <p:nvPr/>
        </p:nvSpPr>
        <p:spPr>
          <a:xfrm>
            <a:off x="1891393" y="2490859"/>
            <a:ext cx="2265181" cy="452589"/>
          </a:xfrm>
          <a:prstGeom prst="rect">
            <a:avLst/>
          </a:prstGeom>
          <a:noFill/>
        </p:spPr>
        <p:txBody>
          <a:bodyPr wrap="squar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176" b="1" i="0" u="none" strike="noStrike" kern="0" cap="none" spc="0" normalizeH="0" baseline="0" noProof="0" dirty="0">
                <a:ln>
                  <a:noFill/>
                </a:ln>
                <a:gradFill>
                  <a:gsLst>
                    <a:gs pos="2917">
                      <a:schemeClr val="accent1"/>
                    </a:gs>
                    <a:gs pos="30000">
                      <a:schemeClr val="accent1"/>
                    </a:gs>
                  </a:gsLst>
                  <a:lin ang="5400000" scaled="0"/>
                </a:gradFill>
                <a:effectLst/>
                <a:uLnTx/>
                <a:uFillTx/>
              </a:rPr>
              <a:t>CUSTOMER</a:t>
            </a:r>
            <a:endParaRPr kumimoji="0" lang="en-US" sz="1568" b="1" i="0" u="none" strike="noStrike" kern="0" cap="none" spc="0" normalizeH="0" baseline="0" noProof="0" dirty="0">
              <a:ln>
                <a:noFill/>
              </a:ln>
              <a:gradFill>
                <a:gsLst>
                  <a:gs pos="2917">
                    <a:schemeClr val="accent1"/>
                  </a:gs>
                  <a:gs pos="30000">
                    <a:schemeClr val="accent1"/>
                  </a:gs>
                </a:gsLst>
                <a:lin ang="5400000" scaled="0"/>
              </a:gradFill>
              <a:effectLst/>
              <a:uLnTx/>
              <a:uFillTx/>
            </a:endParaRPr>
          </a:p>
        </p:txBody>
      </p:sp>
      <p:sp>
        <p:nvSpPr>
          <p:cNvPr id="656" name="Freeform 36"/>
          <p:cNvSpPr>
            <a:spLocks noEditPoints="1"/>
          </p:cNvSpPr>
          <p:nvPr/>
        </p:nvSpPr>
        <p:spPr bwMode="auto">
          <a:xfrm>
            <a:off x="2759517" y="1928135"/>
            <a:ext cx="564935" cy="633411"/>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2075948"/>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866900"/>
            <a:ext cx="9859116" cy="2110740"/>
          </a:xfrm>
        </p:spPr>
        <p:txBody>
          <a:bodyPr/>
          <a:lstStyle/>
          <a:p>
            <a:r>
              <a:rPr lang="en-US" dirty="0"/>
              <a:t>Demo:</a:t>
            </a:r>
            <a:br>
              <a:rPr lang="en-US" dirty="0"/>
            </a:br>
            <a:r>
              <a:rPr lang="en-US" dirty="0"/>
              <a:t>Intelligent Customer Care</a:t>
            </a:r>
          </a:p>
        </p:txBody>
      </p:sp>
      <p:sp>
        <p:nvSpPr>
          <p:cNvPr id="3" name="Text Placeholder 2"/>
          <p:cNvSpPr>
            <a:spLocks noGrp="1"/>
          </p:cNvSpPr>
          <p:nvPr>
            <p:ph type="body" sz="quarter" idx="12"/>
          </p:nvPr>
        </p:nvSpPr>
        <p:spPr>
          <a:xfrm>
            <a:off x="269240" y="4526280"/>
            <a:ext cx="9860674" cy="1144878"/>
          </a:xfrm>
        </p:spPr>
        <p:txBody>
          <a:bodyPr/>
          <a:lstStyle/>
          <a:p>
            <a:r>
              <a:rPr lang="en-US" dirty="0"/>
              <a:t>Built with Cortana Intelligence</a:t>
            </a:r>
          </a:p>
        </p:txBody>
      </p:sp>
    </p:spTree>
    <p:extLst>
      <p:ext uri="{BB962C8B-B14F-4D97-AF65-F5344CB8AC3E}">
        <p14:creationId xmlns:p14="http://schemas.microsoft.com/office/powerpoint/2010/main" val="2413420043"/>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Arrow Connector 33"/>
          <p:cNvCxnSpPr>
            <a:cxnSpLocks/>
          </p:cNvCxnSpPr>
          <p:nvPr/>
        </p:nvCxnSpPr>
        <p:spPr>
          <a:xfrm flipV="1">
            <a:off x="3354148" y="3007589"/>
            <a:ext cx="5695991" cy="3450"/>
          </a:xfrm>
          <a:prstGeom prst="straightConnector1">
            <a:avLst/>
          </a:prstGeom>
          <a:ln w="12700">
            <a:solidFill>
              <a:srgbClr val="0070C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flipH="1">
            <a:off x="8891390" y="3865996"/>
            <a:ext cx="1971053" cy="1086195"/>
          </a:xfrm>
          <a:prstGeom prst="rect">
            <a:avLst/>
          </a:prstGeom>
          <a:noFill/>
        </p:spPr>
        <p:txBody>
          <a:bodyPr wrap="none" lIns="0" tIns="0" rIns="0" bIns="0" anchor="ctr">
            <a:spAutoFit/>
          </a:bodyPr>
          <a:lstStyle/>
          <a:p>
            <a:pPr algn="ctr" defTabSz="932418">
              <a:defRPr/>
            </a:pPr>
            <a:r>
              <a:rPr lang="en-US" sz="3529" dirty="0">
                <a:solidFill>
                  <a:schemeClr val="accent1"/>
                </a:solidFill>
                <a:latin typeface="Segoe UI"/>
              </a:rPr>
              <a:t>Automate</a:t>
            </a:r>
          </a:p>
          <a:p>
            <a:pPr algn="ctr" defTabSz="932418">
              <a:defRPr/>
            </a:pPr>
            <a:r>
              <a:rPr lang="en-US" sz="3529" dirty="0">
                <a:solidFill>
                  <a:schemeClr val="accent1"/>
                </a:solidFill>
                <a:latin typeface="Segoe UI"/>
              </a:rPr>
              <a:t>Actions</a:t>
            </a:r>
          </a:p>
        </p:txBody>
      </p:sp>
      <p:sp>
        <p:nvSpPr>
          <p:cNvPr id="37" name="Oval 36"/>
          <p:cNvSpPr>
            <a:spLocks noChangeAspect="1"/>
          </p:cNvSpPr>
          <p:nvPr/>
        </p:nvSpPr>
        <p:spPr bwMode="auto">
          <a:xfrm>
            <a:off x="9176165" y="2339310"/>
            <a:ext cx="1401506" cy="1401506"/>
          </a:xfrm>
          <a:prstGeom prst="ellipse">
            <a:avLst/>
          </a:prstGeom>
          <a:solidFill>
            <a:schemeClr val="bg1"/>
          </a:solidFill>
          <a:ln w="2222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50480" fontAlgn="base">
              <a:spcBef>
                <a:spcPct val="0"/>
              </a:spcBef>
              <a:spcAft>
                <a:spcPct val="0"/>
              </a:spcAft>
              <a:defRPr/>
            </a:pPr>
            <a:endParaRPr lang="en-US" sz="2353" kern="0" dirty="0">
              <a:solidFill>
                <a:srgbClr val="505050"/>
              </a:solidFill>
              <a:latin typeface="Segoe UI"/>
            </a:endParaRPr>
          </a:p>
        </p:txBody>
      </p:sp>
      <p:sp>
        <p:nvSpPr>
          <p:cNvPr id="40" name="Rectangle 39"/>
          <p:cNvSpPr/>
          <p:nvPr/>
        </p:nvSpPr>
        <p:spPr>
          <a:xfrm flipH="1">
            <a:off x="1224593" y="3865997"/>
            <a:ext cx="2523128" cy="1086195"/>
          </a:xfrm>
          <a:prstGeom prst="rect">
            <a:avLst/>
          </a:prstGeom>
          <a:noFill/>
        </p:spPr>
        <p:txBody>
          <a:bodyPr wrap="none" lIns="0" tIns="0" rIns="0" bIns="0" anchor="ctr">
            <a:spAutoFit/>
          </a:bodyPr>
          <a:lstStyle/>
          <a:p>
            <a:pPr algn="ctr" defTabSz="932418">
              <a:defRPr/>
            </a:pPr>
            <a:r>
              <a:rPr lang="en-US" sz="3529" dirty="0">
                <a:solidFill>
                  <a:schemeClr val="accent1"/>
                </a:solidFill>
                <a:latin typeface="Segoe UI"/>
              </a:rPr>
              <a:t>Deepen</a:t>
            </a:r>
          </a:p>
          <a:p>
            <a:pPr algn="ctr" defTabSz="932418">
              <a:defRPr/>
            </a:pPr>
            <a:r>
              <a:rPr lang="en-US" sz="3529" dirty="0">
                <a:solidFill>
                  <a:schemeClr val="accent1"/>
                </a:solidFill>
                <a:latin typeface="Segoe UI"/>
              </a:rPr>
              <a:t>Engagement</a:t>
            </a:r>
          </a:p>
        </p:txBody>
      </p:sp>
      <p:sp>
        <p:nvSpPr>
          <p:cNvPr id="41" name="Oval 40"/>
          <p:cNvSpPr>
            <a:spLocks/>
          </p:cNvSpPr>
          <p:nvPr/>
        </p:nvSpPr>
        <p:spPr bwMode="auto">
          <a:xfrm>
            <a:off x="1785405" y="2339310"/>
            <a:ext cx="1401506" cy="1401506"/>
          </a:xfrm>
          <a:prstGeom prst="ellipse">
            <a:avLst/>
          </a:prstGeom>
          <a:solidFill>
            <a:schemeClr val="bg1"/>
          </a:solidFill>
          <a:ln w="2222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50480" fontAlgn="base">
              <a:spcBef>
                <a:spcPct val="0"/>
              </a:spcBef>
              <a:spcAft>
                <a:spcPct val="0"/>
              </a:spcAft>
              <a:defRPr/>
            </a:pPr>
            <a:endParaRPr lang="en-US" sz="2353" kern="0" dirty="0">
              <a:solidFill>
                <a:srgbClr val="505050"/>
              </a:solidFill>
              <a:latin typeface="Segoe UI"/>
            </a:endParaRPr>
          </a:p>
        </p:txBody>
      </p:sp>
      <p:sp>
        <p:nvSpPr>
          <p:cNvPr id="48" name="Rectangle 47"/>
          <p:cNvSpPr/>
          <p:nvPr/>
        </p:nvSpPr>
        <p:spPr>
          <a:xfrm flipH="1">
            <a:off x="5096826" y="3865996"/>
            <a:ext cx="2037866" cy="1086195"/>
          </a:xfrm>
          <a:prstGeom prst="rect">
            <a:avLst/>
          </a:prstGeom>
          <a:noFill/>
        </p:spPr>
        <p:txBody>
          <a:bodyPr wrap="none" lIns="0" tIns="0" rIns="0" bIns="0" anchor="ctr">
            <a:spAutoFit/>
          </a:bodyPr>
          <a:lstStyle/>
          <a:p>
            <a:pPr algn="ctr" defTabSz="932418">
              <a:defRPr/>
            </a:pPr>
            <a:r>
              <a:rPr lang="en-US" sz="3529" dirty="0">
                <a:solidFill>
                  <a:schemeClr val="accent1"/>
                </a:solidFill>
                <a:latin typeface="Segoe UI"/>
              </a:rPr>
              <a:t>Predict</a:t>
            </a:r>
          </a:p>
          <a:p>
            <a:pPr algn="ctr" defTabSz="932418">
              <a:defRPr/>
            </a:pPr>
            <a:r>
              <a:rPr lang="en-US" sz="3529" dirty="0">
                <a:solidFill>
                  <a:schemeClr val="accent1"/>
                </a:solidFill>
                <a:latin typeface="Segoe UI"/>
              </a:rPr>
              <a:t>Outcomes</a:t>
            </a:r>
          </a:p>
        </p:txBody>
      </p:sp>
      <p:sp>
        <p:nvSpPr>
          <p:cNvPr id="49" name="Oval 48"/>
          <p:cNvSpPr>
            <a:spLocks noChangeAspect="1"/>
          </p:cNvSpPr>
          <p:nvPr/>
        </p:nvSpPr>
        <p:spPr bwMode="auto">
          <a:xfrm>
            <a:off x="5415007" y="2339310"/>
            <a:ext cx="1401505" cy="1401506"/>
          </a:xfrm>
          <a:prstGeom prst="ellipse">
            <a:avLst/>
          </a:prstGeom>
          <a:solidFill>
            <a:schemeClr val="bg1"/>
          </a:solidFill>
          <a:ln w="2222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50480" fontAlgn="base">
              <a:spcBef>
                <a:spcPct val="0"/>
              </a:spcBef>
              <a:spcAft>
                <a:spcPct val="0"/>
              </a:spcAft>
              <a:defRPr/>
            </a:pPr>
            <a:endParaRPr lang="en-US" sz="2353" kern="0" dirty="0">
              <a:solidFill>
                <a:srgbClr val="505050"/>
              </a:solidFill>
              <a:latin typeface="Segoe UI"/>
            </a:endParaRPr>
          </a:p>
        </p:txBody>
      </p:sp>
      <p:grpSp>
        <p:nvGrpSpPr>
          <p:cNvPr id="50" name="Group 49"/>
          <p:cNvGrpSpPr>
            <a:grpSpLocks noChangeAspect="1"/>
          </p:cNvGrpSpPr>
          <p:nvPr/>
        </p:nvGrpSpPr>
        <p:grpSpPr>
          <a:xfrm>
            <a:off x="5852238" y="2602092"/>
            <a:ext cx="527043" cy="858843"/>
            <a:chOff x="5386388" y="-390526"/>
            <a:chExt cx="741363" cy="1208089"/>
          </a:xfrm>
          <a:solidFill>
            <a:srgbClr val="0070C0"/>
          </a:solidFill>
        </p:grpSpPr>
        <p:sp>
          <p:nvSpPr>
            <p:cNvPr id="51" name="Freeform 22"/>
            <p:cNvSpPr>
              <a:spLocks/>
            </p:cNvSpPr>
            <p:nvPr/>
          </p:nvSpPr>
          <p:spPr bwMode="auto">
            <a:xfrm>
              <a:off x="5386388" y="-390526"/>
              <a:ext cx="741363" cy="873125"/>
            </a:xfrm>
            <a:custGeom>
              <a:avLst/>
              <a:gdLst>
                <a:gd name="T0" fmla="*/ 433 w 1138"/>
                <a:gd name="T1" fmla="*/ 1343 h 1344"/>
                <a:gd name="T2" fmla="*/ 315 w 1138"/>
                <a:gd name="T3" fmla="*/ 1343 h 1344"/>
                <a:gd name="T4" fmla="*/ 300 w 1138"/>
                <a:gd name="T5" fmla="*/ 1327 h 1344"/>
                <a:gd name="T6" fmla="*/ 212 w 1138"/>
                <a:gd name="T7" fmla="*/ 1071 h 1344"/>
                <a:gd name="T8" fmla="*/ 75 w 1138"/>
                <a:gd name="T9" fmla="*/ 822 h 1344"/>
                <a:gd name="T10" fmla="*/ 27 w 1138"/>
                <a:gd name="T11" fmla="*/ 441 h 1344"/>
                <a:gd name="T12" fmla="*/ 293 w 1138"/>
                <a:gd name="T13" fmla="*/ 92 h 1344"/>
                <a:gd name="T14" fmla="*/ 864 w 1138"/>
                <a:gd name="T15" fmla="*/ 97 h 1344"/>
                <a:gd name="T16" fmla="*/ 1132 w 1138"/>
                <a:gd name="T17" fmla="*/ 538 h 1344"/>
                <a:gd name="T18" fmla="*/ 1030 w 1138"/>
                <a:gd name="T19" fmla="*/ 908 h 1344"/>
                <a:gd name="T20" fmla="*/ 969 w 1138"/>
                <a:gd name="T21" fmla="*/ 1014 h 1344"/>
                <a:gd name="T22" fmla="*/ 847 w 1138"/>
                <a:gd name="T23" fmla="*/ 1342 h 1344"/>
                <a:gd name="T24" fmla="*/ 716 w 1138"/>
                <a:gd name="T25" fmla="*/ 1342 h 1344"/>
                <a:gd name="T26" fmla="*/ 749 w 1138"/>
                <a:gd name="T27" fmla="*/ 1154 h 1344"/>
                <a:gd name="T28" fmla="*/ 862 w 1138"/>
                <a:gd name="T29" fmla="*/ 932 h 1344"/>
                <a:gd name="T30" fmla="*/ 985 w 1138"/>
                <a:gd name="T31" fmla="*/ 671 h 1344"/>
                <a:gd name="T32" fmla="*/ 814 w 1138"/>
                <a:gd name="T33" fmla="*/ 225 h 1344"/>
                <a:gd name="T34" fmla="*/ 319 w 1138"/>
                <a:gd name="T35" fmla="*/ 234 h 1344"/>
                <a:gd name="T36" fmla="*/ 153 w 1138"/>
                <a:gd name="T37" fmla="*/ 622 h 1344"/>
                <a:gd name="T38" fmla="*/ 264 w 1138"/>
                <a:gd name="T39" fmla="*/ 893 h 1344"/>
                <a:gd name="T40" fmla="*/ 403 w 1138"/>
                <a:gd name="T41" fmla="*/ 1167 h 1344"/>
                <a:gd name="T42" fmla="*/ 433 w 1138"/>
                <a:gd name="T43" fmla="*/ 1343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8" h="1344">
                  <a:moveTo>
                    <a:pt x="433" y="1343"/>
                  </a:moveTo>
                  <a:cubicBezTo>
                    <a:pt x="391" y="1343"/>
                    <a:pt x="353" y="1344"/>
                    <a:pt x="315" y="1343"/>
                  </a:cubicBezTo>
                  <a:cubicBezTo>
                    <a:pt x="310" y="1342"/>
                    <a:pt x="301" y="1333"/>
                    <a:pt x="300" y="1327"/>
                  </a:cubicBezTo>
                  <a:cubicBezTo>
                    <a:pt x="296" y="1233"/>
                    <a:pt x="256" y="1151"/>
                    <a:pt x="212" y="1071"/>
                  </a:cubicBezTo>
                  <a:cubicBezTo>
                    <a:pt x="166" y="988"/>
                    <a:pt x="117" y="907"/>
                    <a:pt x="75" y="822"/>
                  </a:cubicBezTo>
                  <a:cubicBezTo>
                    <a:pt x="16" y="701"/>
                    <a:pt x="0" y="573"/>
                    <a:pt x="27" y="441"/>
                  </a:cubicBezTo>
                  <a:cubicBezTo>
                    <a:pt x="59" y="281"/>
                    <a:pt x="148" y="163"/>
                    <a:pt x="293" y="92"/>
                  </a:cubicBezTo>
                  <a:cubicBezTo>
                    <a:pt x="483" y="0"/>
                    <a:pt x="676" y="0"/>
                    <a:pt x="864" y="97"/>
                  </a:cubicBezTo>
                  <a:cubicBezTo>
                    <a:pt x="1040" y="189"/>
                    <a:pt x="1123" y="342"/>
                    <a:pt x="1132" y="538"/>
                  </a:cubicBezTo>
                  <a:cubicBezTo>
                    <a:pt x="1138" y="673"/>
                    <a:pt x="1094" y="793"/>
                    <a:pt x="1030" y="908"/>
                  </a:cubicBezTo>
                  <a:cubicBezTo>
                    <a:pt x="1010" y="943"/>
                    <a:pt x="990" y="979"/>
                    <a:pt x="969" y="1014"/>
                  </a:cubicBezTo>
                  <a:cubicBezTo>
                    <a:pt x="909" y="1116"/>
                    <a:pt x="848" y="1217"/>
                    <a:pt x="847" y="1342"/>
                  </a:cubicBezTo>
                  <a:cubicBezTo>
                    <a:pt x="802" y="1342"/>
                    <a:pt x="760" y="1342"/>
                    <a:pt x="716" y="1342"/>
                  </a:cubicBezTo>
                  <a:cubicBezTo>
                    <a:pt x="715" y="1276"/>
                    <a:pt x="724" y="1213"/>
                    <a:pt x="749" y="1154"/>
                  </a:cubicBezTo>
                  <a:cubicBezTo>
                    <a:pt x="783" y="1078"/>
                    <a:pt x="821" y="1004"/>
                    <a:pt x="862" y="932"/>
                  </a:cubicBezTo>
                  <a:cubicBezTo>
                    <a:pt x="909" y="847"/>
                    <a:pt x="961" y="766"/>
                    <a:pt x="985" y="671"/>
                  </a:cubicBezTo>
                  <a:cubicBezTo>
                    <a:pt x="1031" y="489"/>
                    <a:pt x="966" y="311"/>
                    <a:pt x="814" y="225"/>
                  </a:cubicBezTo>
                  <a:cubicBezTo>
                    <a:pt x="649" y="131"/>
                    <a:pt x="480" y="133"/>
                    <a:pt x="319" y="234"/>
                  </a:cubicBezTo>
                  <a:cubicBezTo>
                    <a:pt x="178" y="323"/>
                    <a:pt x="135" y="462"/>
                    <a:pt x="153" y="622"/>
                  </a:cubicBezTo>
                  <a:cubicBezTo>
                    <a:pt x="165" y="722"/>
                    <a:pt x="213" y="808"/>
                    <a:pt x="264" y="893"/>
                  </a:cubicBezTo>
                  <a:cubicBezTo>
                    <a:pt x="316" y="982"/>
                    <a:pt x="371" y="1068"/>
                    <a:pt x="403" y="1167"/>
                  </a:cubicBezTo>
                  <a:cubicBezTo>
                    <a:pt x="421" y="1223"/>
                    <a:pt x="433" y="1280"/>
                    <a:pt x="433" y="1343"/>
                  </a:cubicBezTo>
                  <a:close/>
                </a:path>
              </a:pathLst>
            </a:custGeom>
            <a:grpFill/>
            <a:ln w="9525">
              <a:noFill/>
              <a:round/>
              <a:headEnd/>
              <a:tailEnd/>
            </a:ln>
          </p:spPr>
          <p:txBody>
            <a:bodyPr vert="horz" wrap="square" lIns="91414" tIns="45706" rIns="91414" bIns="45706" numCol="1" anchor="t" anchorCtr="0" compatLnSpc="1">
              <a:prstTxWarp prst="textNoShape">
                <a:avLst/>
              </a:prstTxWarp>
            </a:bodyPr>
            <a:lstStyle/>
            <a:p>
              <a:pPr defTabSz="914367"/>
              <a:endParaRPr lang="en-US" sz="3921">
                <a:solidFill>
                  <a:srgbClr val="505050"/>
                </a:solidFill>
                <a:latin typeface="Segoe UI"/>
              </a:endParaRPr>
            </a:p>
          </p:txBody>
        </p:sp>
        <p:sp>
          <p:nvSpPr>
            <p:cNvPr id="52" name="Freeform 23"/>
            <p:cNvSpPr>
              <a:spLocks/>
            </p:cNvSpPr>
            <p:nvPr/>
          </p:nvSpPr>
          <p:spPr bwMode="auto">
            <a:xfrm>
              <a:off x="5608638" y="633412"/>
              <a:ext cx="304800" cy="65088"/>
            </a:xfrm>
            <a:custGeom>
              <a:avLst/>
              <a:gdLst>
                <a:gd name="T0" fmla="*/ 234 w 468"/>
                <a:gd name="T1" fmla="*/ 101 h 101"/>
                <a:gd name="T2" fmla="*/ 58 w 468"/>
                <a:gd name="T3" fmla="*/ 100 h 101"/>
                <a:gd name="T4" fmla="*/ 1 w 468"/>
                <a:gd name="T5" fmla="*/ 49 h 101"/>
                <a:gd name="T6" fmla="*/ 59 w 468"/>
                <a:gd name="T7" fmla="*/ 0 h 101"/>
                <a:gd name="T8" fmla="*/ 409 w 468"/>
                <a:gd name="T9" fmla="*/ 0 h 101"/>
                <a:gd name="T10" fmla="*/ 468 w 468"/>
                <a:gd name="T11" fmla="*/ 51 h 101"/>
                <a:gd name="T12" fmla="*/ 409 w 468"/>
                <a:gd name="T13" fmla="*/ 100 h 101"/>
                <a:gd name="T14" fmla="*/ 234 w 46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8" h="101">
                  <a:moveTo>
                    <a:pt x="234" y="101"/>
                  </a:moveTo>
                  <a:cubicBezTo>
                    <a:pt x="175" y="101"/>
                    <a:pt x="117" y="101"/>
                    <a:pt x="58" y="100"/>
                  </a:cubicBezTo>
                  <a:cubicBezTo>
                    <a:pt x="23" y="100"/>
                    <a:pt x="0" y="80"/>
                    <a:pt x="1" y="49"/>
                  </a:cubicBezTo>
                  <a:cubicBezTo>
                    <a:pt x="2" y="19"/>
                    <a:pt x="23" y="0"/>
                    <a:pt x="59" y="0"/>
                  </a:cubicBezTo>
                  <a:cubicBezTo>
                    <a:pt x="176" y="0"/>
                    <a:pt x="292" y="0"/>
                    <a:pt x="409" y="0"/>
                  </a:cubicBezTo>
                  <a:cubicBezTo>
                    <a:pt x="447" y="0"/>
                    <a:pt x="468" y="19"/>
                    <a:pt x="468" y="51"/>
                  </a:cubicBezTo>
                  <a:cubicBezTo>
                    <a:pt x="467" y="83"/>
                    <a:pt x="447" y="100"/>
                    <a:pt x="409" y="100"/>
                  </a:cubicBezTo>
                  <a:cubicBezTo>
                    <a:pt x="351" y="101"/>
                    <a:pt x="292" y="101"/>
                    <a:pt x="234" y="101"/>
                  </a:cubicBezTo>
                  <a:close/>
                </a:path>
              </a:pathLst>
            </a:custGeom>
            <a:grpFill/>
            <a:ln w="9525">
              <a:noFill/>
              <a:round/>
              <a:headEnd/>
              <a:tailEnd/>
            </a:ln>
          </p:spPr>
          <p:txBody>
            <a:bodyPr vert="horz" wrap="square" lIns="91414" tIns="45706" rIns="91414" bIns="45706" numCol="1" anchor="t" anchorCtr="0" compatLnSpc="1">
              <a:prstTxWarp prst="textNoShape">
                <a:avLst/>
              </a:prstTxWarp>
            </a:bodyPr>
            <a:lstStyle/>
            <a:p>
              <a:pPr defTabSz="914367"/>
              <a:endParaRPr lang="en-US" sz="3921">
                <a:solidFill>
                  <a:srgbClr val="505050"/>
                </a:solidFill>
                <a:latin typeface="Segoe UI"/>
              </a:endParaRPr>
            </a:p>
          </p:txBody>
        </p:sp>
        <p:sp>
          <p:nvSpPr>
            <p:cNvPr id="53" name="Freeform 24"/>
            <p:cNvSpPr>
              <a:spLocks/>
            </p:cNvSpPr>
            <p:nvPr/>
          </p:nvSpPr>
          <p:spPr bwMode="auto">
            <a:xfrm>
              <a:off x="5602288" y="528637"/>
              <a:ext cx="317500" cy="63500"/>
            </a:xfrm>
            <a:custGeom>
              <a:avLst/>
              <a:gdLst>
                <a:gd name="T0" fmla="*/ 243 w 486"/>
                <a:gd name="T1" fmla="*/ 97 h 98"/>
                <a:gd name="T2" fmla="*/ 54 w 486"/>
                <a:gd name="T3" fmla="*/ 97 h 98"/>
                <a:gd name="T4" fmla="*/ 0 w 486"/>
                <a:gd name="T5" fmla="*/ 49 h 98"/>
                <a:gd name="T6" fmla="*/ 53 w 486"/>
                <a:gd name="T7" fmla="*/ 0 h 98"/>
                <a:gd name="T8" fmla="*/ 433 w 486"/>
                <a:gd name="T9" fmla="*/ 0 h 98"/>
                <a:gd name="T10" fmla="*/ 485 w 486"/>
                <a:gd name="T11" fmla="*/ 48 h 98"/>
                <a:gd name="T12" fmla="*/ 434 w 486"/>
                <a:gd name="T13" fmla="*/ 97 h 98"/>
                <a:gd name="T14" fmla="*/ 243 w 486"/>
                <a:gd name="T15" fmla="*/ 97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6" h="98">
                  <a:moveTo>
                    <a:pt x="243" y="97"/>
                  </a:moveTo>
                  <a:cubicBezTo>
                    <a:pt x="180" y="97"/>
                    <a:pt x="117" y="97"/>
                    <a:pt x="54" y="97"/>
                  </a:cubicBezTo>
                  <a:cubicBezTo>
                    <a:pt x="21" y="97"/>
                    <a:pt x="1" y="79"/>
                    <a:pt x="0" y="49"/>
                  </a:cubicBezTo>
                  <a:cubicBezTo>
                    <a:pt x="0" y="19"/>
                    <a:pt x="20" y="0"/>
                    <a:pt x="53" y="0"/>
                  </a:cubicBezTo>
                  <a:cubicBezTo>
                    <a:pt x="180" y="0"/>
                    <a:pt x="307" y="0"/>
                    <a:pt x="433" y="0"/>
                  </a:cubicBezTo>
                  <a:cubicBezTo>
                    <a:pt x="464" y="0"/>
                    <a:pt x="485" y="19"/>
                    <a:pt x="485" y="48"/>
                  </a:cubicBezTo>
                  <a:cubicBezTo>
                    <a:pt x="486" y="76"/>
                    <a:pt x="465" y="97"/>
                    <a:pt x="434" y="97"/>
                  </a:cubicBezTo>
                  <a:cubicBezTo>
                    <a:pt x="371" y="98"/>
                    <a:pt x="307" y="97"/>
                    <a:pt x="243" y="97"/>
                  </a:cubicBezTo>
                  <a:close/>
                </a:path>
              </a:pathLst>
            </a:custGeom>
            <a:grpFill/>
            <a:ln w="9525">
              <a:noFill/>
              <a:round/>
              <a:headEnd/>
              <a:tailEnd/>
            </a:ln>
          </p:spPr>
          <p:txBody>
            <a:bodyPr vert="horz" wrap="square" lIns="91414" tIns="45706" rIns="91414" bIns="45706" numCol="1" anchor="t" anchorCtr="0" compatLnSpc="1">
              <a:prstTxWarp prst="textNoShape">
                <a:avLst/>
              </a:prstTxWarp>
            </a:bodyPr>
            <a:lstStyle/>
            <a:p>
              <a:pPr defTabSz="914367"/>
              <a:endParaRPr lang="en-US" sz="3921">
                <a:solidFill>
                  <a:srgbClr val="505050"/>
                </a:solidFill>
                <a:latin typeface="Segoe UI"/>
              </a:endParaRPr>
            </a:p>
          </p:txBody>
        </p:sp>
        <p:sp>
          <p:nvSpPr>
            <p:cNvPr id="54" name="Freeform 25"/>
            <p:cNvSpPr>
              <a:spLocks/>
            </p:cNvSpPr>
            <p:nvPr/>
          </p:nvSpPr>
          <p:spPr bwMode="auto">
            <a:xfrm>
              <a:off x="5645150" y="739775"/>
              <a:ext cx="234950" cy="77788"/>
            </a:xfrm>
            <a:custGeom>
              <a:avLst/>
              <a:gdLst>
                <a:gd name="T0" fmla="*/ 0 w 361"/>
                <a:gd name="T1" fmla="*/ 0 h 119"/>
                <a:gd name="T2" fmla="*/ 361 w 361"/>
                <a:gd name="T3" fmla="*/ 0 h 119"/>
                <a:gd name="T4" fmla="*/ 254 w 361"/>
                <a:gd name="T5" fmla="*/ 91 h 119"/>
                <a:gd name="T6" fmla="*/ 214 w 361"/>
                <a:gd name="T7" fmla="*/ 104 h 119"/>
                <a:gd name="T8" fmla="*/ 38 w 361"/>
                <a:gd name="T9" fmla="*/ 39 h 119"/>
                <a:gd name="T10" fmla="*/ 0 w 361"/>
                <a:gd name="T11" fmla="*/ 0 h 119"/>
              </a:gdLst>
              <a:ahLst/>
              <a:cxnLst>
                <a:cxn ang="0">
                  <a:pos x="T0" y="T1"/>
                </a:cxn>
                <a:cxn ang="0">
                  <a:pos x="T2" y="T3"/>
                </a:cxn>
                <a:cxn ang="0">
                  <a:pos x="T4" y="T5"/>
                </a:cxn>
                <a:cxn ang="0">
                  <a:pos x="T6" y="T7"/>
                </a:cxn>
                <a:cxn ang="0">
                  <a:pos x="T8" y="T9"/>
                </a:cxn>
                <a:cxn ang="0">
                  <a:pos x="T10" y="T11"/>
                </a:cxn>
              </a:cxnLst>
              <a:rect l="0" t="0" r="r" b="b"/>
              <a:pathLst>
                <a:path w="361" h="119">
                  <a:moveTo>
                    <a:pt x="0" y="0"/>
                  </a:moveTo>
                  <a:cubicBezTo>
                    <a:pt x="119" y="0"/>
                    <a:pt x="237" y="0"/>
                    <a:pt x="361" y="0"/>
                  </a:cubicBezTo>
                  <a:cubicBezTo>
                    <a:pt x="322" y="33"/>
                    <a:pt x="289" y="63"/>
                    <a:pt x="254" y="91"/>
                  </a:cubicBezTo>
                  <a:cubicBezTo>
                    <a:pt x="244" y="99"/>
                    <a:pt x="228" y="104"/>
                    <a:pt x="214" y="104"/>
                  </a:cubicBezTo>
                  <a:cubicBezTo>
                    <a:pt x="96" y="103"/>
                    <a:pt x="125" y="119"/>
                    <a:pt x="38" y="39"/>
                  </a:cubicBezTo>
                  <a:cubicBezTo>
                    <a:pt x="25" y="27"/>
                    <a:pt x="14" y="14"/>
                    <a:pt x="0" y="0"/>
                  </a:cubicBezTo>
                  <a:close/>
                </a:path>
              </a:pathLst>
            </a:custGeom>
            <a:grpFill/>
            <a:ln w="9525">
              <a:noFill/>
              <a:round/>
              <a:headEnd/>
              <a:tailEnd/>
            </a:ln>
          </p:spPr>
          <p:txBody>
            <a:bodyPr vert="horz" wrap="square" lIns="91414" tIns="45706" rIns="91414" bIns="45706" numCol="1" anchor="t" anchorCtr="0" compatLnSpc="1">
              <a:prstTxWarp prst="textNoShape">
                <a:avLst/>
              </a:prstTxWarp>
            </a:bodyPr>
            <a:lstStyle/>
            <a:p>
              <a:pPr defTabSz="914367"/>
              <a:endParaRPr lang="en-US" sz="3921">
                <a:solidFill>
                  <a:srgbClr val="505050"/>
                </a:solidFill>
                <a:latin typeface="Segoe UI"/>
              </a:endParaRPr>
            </a:p>
          </p:txBody>
        </p:sp>
      </p:grpSp>
      <p:sp>
        <p:nvSpPr>
          <p:cNvPr id="3" name="Title 2"/>
          <p:cNvSpPr>
            <a:spLocks noGrp="1"/>
          </p:cNvSpPr>
          <p:nvPr>
            <p:ph type="title"/>
          </p:nvPr>
        </p:nvSpPr>
        <p:spPr>
          <a:xfrm>
            <a:off x="407324" y="237472"/>
            <a:ext cx="11248516" cy="899665"/>
          </a:xfrm>
        </p:spPr>
        <p:txBody>
          <a:bodyPr/>
          <a:lstStyle/>
          <a:p>
            <a:r>
              <a:rPr lang="en-US" dirty="0"/>
              <a:t>Intelligent solutions enable you to…</a:t>
            </a:r>
          </a:p>
        </p:txBody>
      </p:sp>
      <p:sp>
        <p:nvSpPr>
          <p:cNvPr id="21" name="Freeform 138"/>
          <p:cNvSpPr>
            <a:spLocks noEditPoints="1"/>
          </p:cNvSpPr>
          <p:nvPr/>
        </p:nvSpPr>
        <p:spPr bwMode="black">
          <a:xfrm>
            <a:off x="9576981" y="2666565"/>
            <a:ext cx="599870" cy="746996"/>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rgbClr val="0070C0"/>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22" name="Freeform 95"/>
          <p:cNvSpPr>
            <a:spLocks/>
          </p:cNvSpPr>
          <p:nvPr/>
        </p:nvSpPr>
        <p:spPr bwMode="black">
          <a:xfrm>
            <a:off x="2123358" y="2717208"/>
            <a:ext cx="725598" cy="725598"/>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0070C0"/>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Tree>
    <p:extLst>
      <p:ext uri="{BB962C8B-B14F-4D97-AF65-F5344CB8AC3E}">
        <p14:creationId xmlns:p14="http://schemas.microsoft.com/office/powerpoint/2010/main" val="3578632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500"/>
                                        <p:tgtEl>
                                          <p:spTgt spid="50"/>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animBg="1"/>
      <p:bldP spid="40" grpId="0"/>
      <p:bldP spid="41" grpId="0" animBg="1"/>
      <p:bldP spid="48" grpId="0"/>
      <p:bldP spid="4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12192000" cy="7366000"/>
          </a:xfrm>
          <a:prstGeom prst="rect">
            <a:avLst/>
          </a:prstGeom>
        </p:spPr>
      </p:pic>
    </p:spTree>
    <p:extLst>
      <p:ext uri="{BB962C8B-B14F-4D97-AF65-F5344CB8AC3E}">
        <p14:creationId xmlns:p14="http://schemas.microsoft.com/office/powerpoint/2010/main" val="141860784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12192000" cy="7366000"/>
          </a:xfrm>
          <a:prstGeom prst="rect">
            <a:avLst/>
          </a:prstGeom>
        </p:spPr>
      </p:pic>
    </p:spTree>
    <p:extLst>
      <p:ext uri="{BB962C8B-B14F-4D97-AF65-F5344CB8AC3E}">
        <p14:creationId xmlns:p14="http://schemas.microsoft.com/office/powerpoint/2010/main" val="62389200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9588714" y="1599552"/>
            <a:ext cx="2241039" cy="4615293"/>
            <a:chOff x="9588714" y="1666194"/>
            <a:chExt cx="2241039" cy="4615293"/>
          </a:xfrm>
        </p:grpSpPr>
        <p:sp>
          <p:nvSpPr>
            <p:cNvPr id="154" name="Rectangle 153"/>
            <p:cNvSpPr/>
            <p:nvPr/>
          </p:nvSpPr>
          <p:spPr>
            <a:xfrm>
              <a:off x="10329146" y="5953575"/>
              <a:ext cx="1500607" cy="327912"/>
            </a:xfrm>
            <a:prstGeom prst="rect">
              <a:avLst/>
            </a:prstGeom>
          </p:spPr>
          <p:txBody>
            <a:bodyPr wrap="none" lIns="0" tIns="0" rIns="0" bIns="0" anchor="ctr">
              <a:noAutofit/>
            </a:bodyPr>
            <a:lstStyle/>
            <a:p>
              <a:pPr defTabSz="914400">
                <a:lnSpc>
                  <a:spcPct val="90000"/>
                </a:lnSpc>
              </a:pPr>
              <a:r>
                <a:rPr lang="en-US" sz="2400" dirty="0">
                  <a:solidFill>
                    <a:srgbClr val="002050"/>
                  </a:solidFill>
                  <a:latin typeface="Segoe UI Light"/>
                </a:rPr>
                <a:t>Action</a:t>
              </a:r>
            </a:p>
          </p:txBody>
        </p:sp>
        <p:sp>
          <p:nvSpPr>
            <p:cNvPr id="158" name="Freeform 157"/>
            <p:cNvSpPr/>
            <p:nvPr/>
          </p:nvSpPr>
          <p:spPr bwMode="auto">
            <a:xfrm flipH="1">
              <a:off x="9588714" y="1666194"/>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60" name="TextBox 159"/>
            <p:cNvSpPr txBox="1"/>
            <p:nvPr/>
          </p:nvSpPr>
          <p:spPr>
            <a:xfrm>
              <a:off x="10381650" y="1978779"/>
              <a:ext cx="1090058" cy="461622"/>
            </a:xfrm>
            <a:prstGeom prst="rect">
              <a:avLst/>
            </a:prstGeom>
            <a:noFill/>
          </p:spPr>
          <p:txBody>
            <a:bodyPr wrap="square" lIns="182854" tIns="146283" rIns="182854" bIns="146283" rtlCol="0">
              <a:spAutoFit/>
            </a:bodyPr>
            <a:lstStyle/>
            <a:p>
              <a:pPr defTabSz="932563">
                <a:lnSpc>
                  <a:spcPct val="90000"/>
                </a:lnSpc>
                <a:spcBef>
                  <a:spcPct val="0"/>
                </a:spcBef>
                <a:spcAft>
                  <a:spcPts val="600"/>
                </a:spcAft>
              </a:pPr>
              <a:r>
                <a:rPr lang="en-US" sz="1200" spc="-30" dirty="0">
                  <a:solidFill>
                    <a:srgbClr val="002050"/>
                  </a:solidFill>
                  <a:latin typeface="Segoe UI Semilight" panose="020B0402040204020203" pitchFamily="34" charset="0"/>
                  <a:cs typeface="Segoe UI Semilight" panose="020B0402040204020203" pitchFamily="34" charset="0"/>
                </a:rPr>
                <a:t>People</a:t>
              </a:r>
            </a:p>
          </p:txBody>
        </p:sp>
        <p:sp>
          <p:nvSpPr>
            <p:cNvPr id="161" name="TextBox 160"/>
            <p:cNvSpPr txBox="1"/>
            <p:nvPr/>
          </p:nvSpPr>
          <p:spPr>
            <a:xfrm>
              <a:off x="10650440" y="5204331"/>
              <a:ext cx="868271" cy="332399"/>
            </a:xfrm>
            <a:prstGeom prst="rect">
              <a:avLst/>
            </a:prstGeom>
            <a:noFill/>
          </p:spPr>
          <p:txBody>
            <a:bodyPr wrap="square" lIns="0" tIns="0" rIns="0" bIns="0" rtlCol="0">
              <a:spAutoFit/>
            </a:bodyPr>
            <a:lstStyle/>
            <a:p>
              <a:pPr defTabSz="932563">
                <a:lnSpc>
                  <a:spcPct val="90000"/>
                </a:lnSpc>
                <a:spcBef>
                  <a:spcPct val="0"/>
                </a:spcBef>
                <a:spcAft>
                  <a:spcPts val="600"/>
                </a:spcAft>
              </a:pPr>
              <a:r>
                <a:rPr lang="en-US" sz="1200" spc="-30" dirty="0">
                  <a:solidFill>
                    <a:srgbClr val="002050"/>
                  </a:solidFill>
                  <a:latin typeface="Segoe UI Semilight" panose="020B0402040204020203" pitchFamily="34" charset="0"/>
                  <a:cs typeface="Segoe UI Semilight" panose="020B0402040204020203" pitchFamily="34" charset="0"/>
                </a:rPr>
                <a:t>Automated </a:t>
              </a:r>
              <a:br>
                <a:rPr lang="en-US" sz="1200" spc="-30" dirty="0">
                  <a:solidFill>
                    <a:srgbClr val="002050"/>
                  </a:solidFill>
                  <a:latin typeface="Segoe UI Semilight" panose="020B0402040204020203" pitchFamily="34" charset="0"/>
                  <a:cs typeface="Segoe UI Semilight" panose="020B0402040204020203" pitchFamily="34" charset="0"/>
                </a:rPr>
              </a:br>
              <a:r>
                <a:rPr lang="en-US" sz="1200" spc="-30" dirty="0">
                  <a:solidFill>
                    <a:srgbClr val="002050"/>
                  </a:solidFill>
                  <a:latin typeface="Segoe UI Semilight" panose="020B0402040204020203" pitchFamily="34" charset="0"/>
                  <a:cs typeface="Segoe UI Semilight" panose="020B0402040204020203" pitchFamily="34" charset="0"/>
                </a:rPr>
                <a:t>Systems</a:t>
              </a:r>
            </a:p>
          </p:txBody>
        </p:sp>
        <p:grpSp>
          <p:nvGrpSpPr>
            <p:cNvPr id="162" name="Group 161"/>
            <p:cNvGrpSpPr/>
            <p:nvPr/>
          </p:nvGrpSpPr>
          <p:grpSpPr>
            <a:xfrm>
              <a:off x="9984119" y="2016920"/>
              <a:ext cx="377227" cy="385340"/>
              <a:chOff x="6112510" y="6954657"/>
              <a:chExt cx="1181100" cy="1206500"/>
            </a:xfrm>
            <a:solidFill>
              <a:srgbClr val="0078D7"/>
            </a:solidFill>
          </p:grpSpPr>
          <p:sp>
            <p:nvSpPr>
              <p:cNvPr id="163"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64"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65"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66"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167" name="Group 166"/>
            <p:cNvGrpSpPr/>
            <p:nvPr/>
          </p:nvGrpSpPr>
          <p:grpSpPr>
            <a:xfrm>
              <a:off x="10034296" y="5129436"/>
              <a:ext cx="385751" cy="482188"/>
              <a:chOff x="2954338" y="6831013"/>
              <a:chExt cx="1041400" cy="1301750"/>
            </a:xfrm>
            <a:solidFill>
              <a:srgbClr val="0078D7"/>
            </a:solidFill>
          </p:grpSpPr>
          <p:sp>
            <p:nvSpPr>
              <p:cNvPr id="168"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69"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170" name="Group 169"/>
            <p:cNvGrpSpPr/>
            <p:nvPr/>
          </p:nvGrpSpPr>
          <p:grpSpPr>
            <a:xfrm>
              <a:off x="9872701" y="3060921"/>
              <a:ext cx="1878892" cy="1542780"/>
              <a:chOff x="9910801" y="2434267"/>
              <a:chExt cx="1878892" cy="1542780"/>
            </a:xfrm>
          </p:grpSpPr>
          <p:sp>
            <p:nvSpPr>
              <p:cNvPr id="171" name="TextBox 170"/>
              <p:cNvSpPr txBox="1"/>
              <p:nvPr/>
            </p:nvSpPr>
            <p:spPr>
              <a:xfrm>
                <a:off x="9910801" y="3234749"/>
                <a:ext cx="1090058" cy="461622"/>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Apps</a:t>
                </a:r>
              </a:p>
            </p:txBody>
          </p:sp>
          <p:grpSp>
            <p:nvGrpSpPr>
              <p:cNvPr id="172" name="Group 171"/>
              <p:cNvGrpSpPr/>
              <p:nvPr/>
            </p:nvGrpSpPr>
            <p:grpSpPr>
              <a:xfrm>
                <a:off x="10012430" y="2917883"/>
                <a:ext cx="462396" cy="357669"/>
                <a:chOff x="5007615" y="2323753"/>
                <a:chExt cx="649029" cy="502032"/>
              </a:xfrm>
              <a:solidFill>
                <a:srgbClr val="0078D7"/>
              </a:solidFill>
            </p:grpSpPr>
            <p:sp>
              <p:nvSpPr>
                <p:cNvPr id="182" name="Freeform 181"/>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83" name="Freeform 182"/>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173" name="Group 172"/>
              <p:cNvGrpSpPr/>
              <p:nvPr/>
            </p:nvGrpSpPr>
            <p:grpSpPr>
              <a:xfrm>
                <a:off x="10486805" y="2434267"/>
                <a:ext cx="1302888" cy="1542780"/>
                <a:chOff x="10486805" y="2923046"/>
                <a:chExt cx="1302888" cy="1542780"/>
              </a:xfrm>
            </p:grpSpPr>
            <p:sp>
              <p:nvSpPr>
                <p:cNvPr id="174" name="Rectangle 173"/>
                <p:cNvSpPr/>
                <p:nvPr/>
              </p:nvSpPr>
              <p:spPr bwMode="auto">
                <a:xfrm>
                  <a:off x="10802824" y="2923046"/>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TextBox 174"/>
                <p:cNvSpPr txBox="1"/>
                <p:nvPr/>
              </p:nvSpPr>
              <p:spPr>
                <a:xfrm>
                  <a:off x="11212738" y="3022354"/>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Web</a:t>
                  </a:r>
                </a:p>
              </p:txBody>
            </p:sp>
            <p:sp>
              <p:nvSpPr>
                <p:cNvPr id="176" name="TextBox 175"/>
                <p:cNvSpPr txBox="1"/>
                <p:nvPr/>
              </p:nvSpPr>
              <p:spPr>
                <a:xfrm>
                  <a:off x="11212738" y="3571986"/>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Mobile</a:t>
                  </a:r>
                </a:p>
              </p:txBody>
            </p:sp>
            <p:sp>
              <p:nvSpPr>
                <p:cNvPr id="177" name="TextBox 176"/>
                <p:cNvSpPr txBox="1"/>
                <p:nvPr/>
              </p:nvSpPr>
              <p:spPr>
                <a:xfrm>
                  <a:off x="11212738" y="4160203"/>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Bots</a:t>
                  </a:r>
                </a:p>
              </p:txBody>
            </p:sp>
            <p:sp>
              <p:nvSpPr>
                <p:cNvPr id="178" name="Freeform 177"/>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79" name="Freeform 178"/>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80" name="Freeform 179"/>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81" name="Straight Connector 180"/>
                <p:cNvCxnSpPr/>
                <p:nvPr/>
              </p:nvCxnSpPr>
              <p:spPr>
                <a:xfrm flipH="1">
                  <a:off x="10486805" y="3605293"/>
                  <a:ext cx="308472" cy="0"/>
                </a:xfrm>
                <a:prstGeom prst="line">
                  <a:avLst/>
                </a:prstGeom>
                <a:noFill/>
                <a:ln w="9525" cap="flat" cmpd="sng" algn="ctr">
                  <a:solidFill>
                    <a:srgbClr val="FFFFFF">
                      <a:lumMod val="65000"/>
                    </a:srgbClr>
                  </a:solidFill>
                  <a:prstDash val="solid"/>
                  <a:headEnd type="none" w="med" len="med"/>
                  <a:tailEnd type="none" w="med" len="med"/>
                </a:ln>
                <a:effectLst/>
              </p:spPr>
            </p:cxnSp>
          </p:grpSp>
        </p:grpSp>
      </p:grpSp>
      <p:grpSp>
        <p:nvGrpSpPr>
          <p:cNvPr id="6" name="Group 5"/>
          <p:cNvGrpSpPr/>
          <p:nvPr/>
        </p:nvGrpSpPr>
        <p:grpSpPr>
          <a:xfrm>
            <a:off x="7329456" y="1590406"/>
            <a:ext cx="2567731" cy="4551232"/>
            <a:chOff x="7329456" y="1657048"/>
            <a:chExt cx="2567731" cy="4551232"/>
          </a:xfrm>
        </p:grpSpPr>
        <p:sp>
          <p:nvSpPr>
            <p:cNvPr id="129" name="Rectangle 128"/>
            <p:cNvSpPr/>
            <p:nvPr/>
          </p:nvSpPr>
          <p:spPr bwMode="auto">
            <a:xfrm>
              <a:off x="7759316" y="1657048"/>
              <a:ext cx="1737360" cy="2734231"/>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30" name="Rectangle 129"/>
            <p:cNvSpPr/>
            <p:nvPr/>
          </p:nvSpPr>
          <p:spPr bwMode="auto">
            <a:xfrm>
              <a:off x="7759316" y="4491484"/>
              <a:ext cx="1737360" cy="1352961"/>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Dashboards &amp; Visualizations</a:t>
              </a:r>
            </a:p>
          </p:txBody>
        </p:sp>
        <p:sp>
          <p:nvSpPr>
            <p:cNvPr id="134" name="Rectangle 133"/>
            <p:cNvSpPr/>
            <p:nvPr/>
          </p:nvSpPr>
          <p:spPr>
            <a:xfrm>
              <a:off x="8282077" y="3724639"/>
              <a:ext cx="1268870" cy="261610"/>
            </a:xfrm>
            <a:prstGeom prst="rect">
              <a:avLst/>
            </a:prstGeom>
          </p:spPr>
          <p:txBody>
            <a:bodyPr wrap="square">
              <a:spAutoFit/>
            </a:bodyPr>
            <a:lstStyle/>
            <a:p>
              <a:pPr defTabSz="914400"/>
              <a:r>
                <a:rPr lang="en-US" sz="1100" dirty="0">
                  <a:solidFill>
                    <a:srgbClr val="FFFFFF"/>
                  </a:solidFill>
                  <a:cs typeface="Segoe UI Semilight" panose="020B0402040204020203" pitchFamily="34" charset="0"/>
                </a:rPr>
                <a:t>Cortana</a:t>
              </a:r>
            </a:p>
          </p:txBody>
        </p:sp>
        <p:grpSp>
          <p:nvGrpSpPr>
            <p:cNvPr id="135" name="Group 134"/>
            <p:cNvGrpSpPr/>
            <p:nvPr/>
          </p:nvGrpSpPr>
          <p:grpSpPr>
            <a:xfrm>
              <a:off x="7886100" y="3695712"/>
              <a:ext cx="315759" cy="315759"/>
              <a:chOff x="3236100" y="589298"/>
              <a:chExt cx="5641200" cy="5641200"/>
            </a:xfrm>
          </p:grpSpPr>
          <p:sp>
            <p:nvSpPr>
              <p:cNvPr id="136" name="Freeform 135"/>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7" name="Freeform 136"/>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cxnSp>
          <p:nvCxnSpPr>
            <p:cNvPr id="150" name="Straight Connector 149"/>
            <p:cNvCxnSpPr/>
            <p:nvPr/>
          </p:nvCxnSpPr>
          <p:spPr>
            <a:xfrm>
              <a:off x="7329456"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51" name="Group 150"/>
            <p:cNvGrpSpPr/>
            <p:nvPr/>
          </p:nvGrpSpPr>
          <p:grpSpPr>
            <a:xfrm rot="13500000">
              <a:off x="9515255" y="6028138"/>
              <a:ext cx="181498" cy="178786"/>
              <a:chOff x="402446" y="5872915"/>
              <a:chExt cx="292608" cy="288235"/>
            </a:xfrm>
            <a:solidFill>
              <a:srgbClr val="FFFFFF">
                <a:lumMod val="85000"/>
              </a:srgbClr>
            </a:solidFill>
          </p:grpSpPr>
          <p:cxnSp>
            <p:nvCxnSpPr>
              <p:cNvPr id="152" name="Straight Connector 151"/>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153" name="Straight Connector 152"/>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cxnSp>
          <p:nvCxnSpPr>
            <p:cNvPr id="159" name="Straight Connector 158"/>
            <p:cNvCxnSpPr/>
            <p:nvPr/>
          </p:nvCxnSpPr>
          <p:spPr>
            <a:xfrm flipH="1">
              <a:off x="9588715" y="3765778"/>
              <a:ext cx="308472" cy="0"/>
            </a:xfrm>
            <a:prstGeom prst="line">
              <a:avLst/>
            </a:prstGeom>
            <a:noFill/>
            <a:ln w="12700" cap="flat" cmpd="sng" algn="ctr">
              <a:solidFill>
                <a:srgbClr val="0078D7"/>
              </a:solidFill>
              <a:prstDash val="solid"/>
              <a:headEnd type="none"/>
              <a:tailEnd type="none"/>
            </a:ln>
            <a:effectLst/>
          </p:spPr>
        </p:cxnSp>
        <p:sp>
          <p:nvSpPr>
            <p:cNvPr id="184" name="Rectangle 183"/>
            <p:cNvSpPr/>
            <p:nvPr/>
          </p:nvSpPr>
          <p:spPr>
            <a:xfrm>
              <a:off x="8282077" y="3055939"/>
              <a:ext cx="1268870" cy="430887"/>
            </a:xfrm>
            <a:prstGeom prst="rect">
              <a:avLst/>
            </a:prstGeom>
          </p:spPr>
          <p:txBody>
            <a:bodyPr wrap="square" anchor="ctr">
              <a:spAutoFit/>
            </a:bodyPr>
            <a:lstStyle/>
            <a:p>
              <a:pPr defTabSz="914400"/>
              <a:r>
                <a:rPr lang="en-US" sz="1100" dirty="0">
                  <a:solidFill>
                    <a:srgbClr val="FFFFFF"/>
                  </a:solidFill>
                  <a:cs typeface="Segoe UI Semilight" panose="020B0402040204020203" pitchFamily="34" charset="0"/>
                </a:rPr>
                <a:t>Bot </a:t>
              </a:r>
              <a:br>
                <a:rPr lang="en-US" sz="1100" dirty="0">
                  <a:solidFill>
                    <a:srgbClr val="FFFFFF"/>
                  </a:solidFill>
                  <a:cs typeface="Segoe UI Semilight" panose="020B0402040204020203" pitchFamily="34" charset="0"/>
                </a:rPr>
              </a:br>
              <a:r>
                <a:rPr lang="en-US" sz="1100" dirty="0">
                  <a:solidFill>
                    <a:srgbClr val="FFFFFF"/>
                  </a:solidFill>
                  <a:cs typeface="Segoe UI Semilight" panose="020B0402040204020203" pitchFamily="34" charset="0"/>
                </a:rPr>
                <a:t>Framework</a:t>
              </a:r>
            </a:p>
          </p:txBody>
        </p:sp>
        <p:sp>
          <p:nvSpPr>
            <p:cNvPr id="220" name="Rectangle 219"/>
            <p:cNvSpPr/>
            <p:nvPr/>
          </p:nvSpPr>
          <p:spPr>
            <a:xfrm>
              <a:off x="8282077" y="2443589"/>
              <a:ext cx="1268870" cy="430887"/>
            </a:xfrm>
            <a:prstGeom prst="rect">
              <a:avLst/>
            </a:prstGeom>
          </p:spPr>
          <p:txBody>
            <a:bodyPr wrap="square">
              <a:spAutoFit/>
            </a:bodyPr>
            <a:lstStyle/>
            <a:p>
              <a:pPr defTabSz="914400"/>
              <a:r>
                <a:rPr lang="en-US" sz="1100" dirty="0">
                  <a:solidFill>
                    <a:srgbClr val="FFFFFF"/>
                  </a:solidFill>
                  <a:cs typeface="Segoe UI Semilight" panose="020B0402040204020203" pitchFamily="34" charset="0"/>
                </a:rPr>
                <a:t>Cognitive Services</a:t>
              </a:r>
            </a:p>
          </p:txBody>
        </p:sp>
        <p:grpSp>
          <p:nvGrpSpPr>
            <p:cNvPr id="221" name="Group 220"/>
            <p:cNvGrpSpPr/>
            <p:nvPr/>
          </p:nvGrpSpPr>
          <p:grpSpPr>
            <a:xfrm>
              <a:off x="7830264" y="2521994"/>
              <a:ext cx="427431" cy="274077"/>
              <a:chOff x="7822816" y="2717080"/>
              <a:chExt cx="427431" cy="274077"/>
            </a:xfrm>
          </p:grpSpPr>
          <p:sp>
            <p:nvSpPr>
              <p:cNvPr id="222" name="Freeform 221"/>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23"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224" name="Rectangle 223"/>
            <p:cNvSpPr/>
            <p:nvPr/>
          </p:nvSpPr>
          <p:spPr>
            <a:xfrm>
              <a:off x="8241821" y="5297166"/>
              <a:ext cx="1271016" cy="261610"/>
            </a:xfrm>
            <a:prstGeom prst="rect">
              <a:avLst/>
            </a:prstGeom>
          </p:spPr>
          <p:txBody>
            <a:bodyPr wrap="square">
              <a:spAutoFit/>
            </a:bodyPr>
            <a:lstStyle/>
            <a:p>
              <a:pPr defTabSz="914400"/>
              <a:r>
                <a:rPr lang="en-US" sz="1100" dirty="0">
                  <a:solidFill>
                    <a:srgbClr val="FFFFFF"/>
                  </a:solidFill>
                  <a:cs typeface="Segoe UI Semilight" panose="020B0402040204020203" pitchFamily="34" charset="0"/>
                </a:rPr>
                <a:t>Power BI</a:t>
              </a:r>
            </a:p>
          </p:txBody>
        </p:sp>
        <p:grpSp>
          <p:nvGrpSpPr>
            <p:cNvPr id="225" name="Group 224"/>
            <p:cNvGrpSpPr/>
            <p:nvPr/>
          </p:nvGrpSpPr>
          <p:grpSpPr>
            <a:xfrm>
              <a:off x="7884058" y="5324140"/>
              <a:ext cx="324905" cy="207663"/>
              <a:chOff x="7884058" y="5368509"/>
              <a:chExt cx="324905" cy="207663"/>
            </a:xfrm>
          </p:grpSpPr>
          <p:sp>
            <p:nvSpPr>
              <p:cNvPr id="226"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227"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228"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229"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230"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sp>
          <p:nvSpPr>
            <p:cNvPr id="231" name="Freeform 230"/>
            <p:cNvSpPr/>
            <p:nvPr/>
          </p:nvSpPr>
          <p:spPr bwMode="auto">
            <a:xfrm>
              <a:off x="7857300" y="3140323"/>
              <a:ext cx="373358" cy="25379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8" name="Group 7"/>
          <p:cNvGrpSpPr/>
          <p:nvPr/>
        </p:nvGrpSpPr>
        <p:grpSpPr>
          <a:xfrm>
            <a:off x="2019368" y="1590406"/>
            <a:ext cx="2377440" cy="4551232"/>
            <a:chOff x="2019368" y="1657048"/>
            <a:chExt cx="2377440" cy="4551232"/>
          </a:xfrm>
        </p:grpSpPr>
        <p:sp>
          <p:nvSpPr>
            <p:cNvPr id="131" name="Rectangle 130"/>
            <p:cNvSpPr/>
            <p:nvPr/>
          </p:nvSpPr>
          <p:spPr bwMode="auto">
            <a:xfrm>
              <a:off x="2186019" y="1657048"/>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Information Management</a:t>
              </a:r>
            </a:p>
          </p:txBody>
        </p:sp>
        <p:sp>
          <p:nvSpPr>
            <p:cNvPr id="138" name="Rectangle 137"/>
            <p:cNvSpPr/>
            <p:nvPr/>
          </p:nvSpPr>
          <p:spPr>
            <a:xfrm>
              <a:off x="2652706" y="3724639"/>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Event Hubs</a:t>
              </a:r>
              <a:endParaRPr kumimoji="0" lang="en-US" sz="1100" b="0" i="0" u="none" strike="noStrike" kern="0" cap="none" spc="0" normalizeH="0" baseline="0" noProof="0" dirty="0">
                <a:ln>
                  <a:noFill/>
                </a:ln>
                <a:solidFill>
                  <a:srgbClr val="FFFFFF"/>
                </a:solidFill>
                <a:effectLst/>
                <a:uLnTx/>
                <a:uFillTx/>
              </a:endParaRPr>
            </a:p>
          </p:txBody>
        </p:sp>
        <p:cxnSp>
          <p:nvCxnSpPr>
            <p:cNvPr id="146" name="Straight Connector 145"/>
            <p:cNvCxnSpPr/>
            <p:nvPr/>
          </p:nvCxnSpPr>
          <p:spPr>
            <a:xfrm>
              <a:off x="2019368"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47" name="Group 146"/>
            <p:cNvGrpSpPr/>
            <p:nvPr/>
          </p:nvGrpSpPr>
          <p:grpSpPr>
            <a:xfrm rot="13500000">
              <a:off x="4205167" y="6028138"/>
              <a:ext cx="181498" cy="178786"/>
              <a:chOff x="402446" y="5872915"/>
              <a:chExt cx="292608" cy="288235"/>
            </a:xfrm>
            <a:solidFill>
              <a:srgbClr val="FFFFFF">
                <a:lumMod val="85000"/>
              </a:srgbClr>
            </a:solidFill>
          </p:grpSpPr>
          <p:cxnSp>
            <p:nvCxnSpPr>
              <p:cNvPr id="148" name="Straight Connector 147"/>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149" name="Straight Connector 148"/>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sp>
          <p:nvSpPr>
            <p:cNvPr id="186" name="Rectangle 185"/>
            <p:cNvSpPr/>
            <p:nvPr/>
          </p:nvSpPr>
          <p:spPr>
            <a:xfrm>
              <a:off x="2652706" y="3161800"/>
              <a:ext cx="1271016" cy="261610"/>
            </a:xfrm>
            <a:prstGeom prst="rect">
              <a:avLst/>
            </a:prstGeom>
          </p:spPr>
          <p:txBody>
            <a:bodyPr wrap="square">
              <a:spAutoFit/>
            </a:bodyPr>
            <a:lstStyle/>
            <a:p>
              <a:pPr defTabSz="914400"/>
              <a:r>
                <a:rPr lang="en-US" sz="1100" dirty="0">
                  <a:solidFill>
                    <a:srgbClr val="FFFFFF"/>
                  </a:solidFill>
                  <a:cs typeface="Segoe UI Semilight" panose="020B0402040204020203" pitchFamily="34" charset="0"/>
                </a:rPr>
                <a:t>Data Catalog</a:t>
              </a:r>
            </a:p>
          </p:txBody>
        </p:sp>
        <p:grpSp>
          <p:nvGrpSpPr>
            <p:cNvPr id="187" name="Group 186"/>
            <p:cNvGrpSpPr/>
            <p:nvPr/>
          </p:nvGrpSpPr>
          <p:grpSpPr>
            <a:xfrm>
              <a:off x="2337798" y="3119355"/>
              <a:ext cx="274997" cy="292527"/>
              <a:chOff x="3232150" y="382588"/>
              <a:chExt cx="5727700" cy="6092825"/>
            </a:xfrm>
            <a:solidFill>
              <a:srgbClr val="FFFFFF"/>
            </a:solidFill>
          </p:grpSpPr>
          <p:sp>
            <p:nvSpPr>
              <p:cNvPr id="188"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89"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90"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198" name="Rectangle 197"/>
            <p:cNvSpPr/>
            <p:nvPr/>
          </p:nvSpPr>
          <p:spPr>
            <a:xfrm>
              <a:off x="2652706" y="2528227"/>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Data Factory </a:t>
              </a:r>
              <a:endParaRPr kumimoji="0" lang="en-US" sz="1100" b="0" i="0" u="none" strike="noStrike" kern="0" cap="none" spc="0" normalizeH="0" baseline="0" noProof="0" dirty="0">
                <a:ln>
                  <a:noFill/>
                </a:ln>
                <a:solidFill>
                  <a:srgbClr val="FFFFFF"/>
                </a:solidFill>
                <a:effectLst/>
                <a:uLnTx/>
                <a:uFillTx/>
              </a:endParaRPr>
            </a:p>
          </p:txBody>
        </p:sp>
        <p:sp>
          <p:nvSpPr>
            <p:cNvPr id="238" name="Freeform 237"/>
            <p:cNvSpPr/>
            <p:nvPr/>
          </p:nvSpPr>
          <p:spPr bwMode="auto">
            <a:xfrm>
              <a:off x="2333792" y="24669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39" name="Freeform 238"/>
            <p:cNvSpPr/>
            <p:nvPr/>
          </p:nvSpPr>
          <p:spPr bwMode="auto">
            <a:xfrm>
              <a:off x="2354114" y="3729564"/>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133" name="Rectangle 132"/>
          <p:cNvSpPr/>
          <p:nvPr/>
        </p:nvSpPr>
        <p:spPr bwMode="auto">
          <a:xfrm>
            <a:off x="5901551" y="1590407"/>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 and Analytics</a:t>
            </a:r>
          </a:p>
        </p:txBody>
      </p:sp>
      <p:sp>
        <p:nvSpPr>
          <p:cNvPr id="139" name="Rectangle 138"/>
          <p:cNvSpPr/>
          <p:nvPr/>
        </p:nvSpPr>
        <p:spPr>
          <a:xfrm>
            <a:off x="6340519" y="3648020"/>
            <a:ext cx="1268870" cy="261610"/>
          </a:xfrm>
          <a:prstGeom prst="rect">
            <a:avLst/>
          </a:prstGeom>
        </p:spPr>
        <p:txBody>
          <a:bodyPr wrap="square">
            <a:spAutoFit/>
          </a:bodyPr>
          <a:lstStyle/>
          <a:p>
            <a:pPr defTabSz="914400"/>
            <a:r>
              <a:rPr lang="en-US" sz="1100" dirty="0">
                <a:solidFill>
                  <a:srgbClr val="FFFFFF"/>
                </a:solidFill>
                <a:cs typeface="Segoe UI Semilight" panose="020B0402040204020203" pitchFamily="34" charset="0"/>
              </a:rPr>
              <a:t>HDInsight</a:t>
            </a:r>
          </a:p>
        </p:txBody>
      </p:sp>
      <p:sp>
        <p:nvSpPr>
          <p:cNvPr id="140" name="Rectangle 139"/>
          <p:cNvSpPr/>
          <p:nvPr/>
        </p:nvSpPr>
        <p:spPr>
          <a:xfrm>
            <a:off x="6340519" y="4216965"/>
            <a:ext cx="1268870" cy="261610"/>
          </a:xfrm>
          <a:prstGeom prst="rect">
            <a:avLst/>
          </a:prstGeom>
        </p:spPr>
        <p:txBody>
          <a:bodyPr wrap="square">
            <a:spAutoFit/>
          </a:bodyPr>
          <a:lstStyle/>
          <a:p>
            <a:pPr defTabSz="914400"/>
            <a:r>
              <a:rPr lang="en-US" sz="1100" dirty="0">
                <a:solidFill>
                  <a:srgbClr val="FFFFFF"/>
                </a:solidFill>
                <a:cs typeface="Segoe UI Semilight" panose="020B0402040204020203" pitchFamily="34" charset="0"/>
              </a:rPr>
              <a:t>Stream Analytics</a:t>
            </a:r>
          </a:p>
        </p:txBody>
      </p:sp>
      <p:sp>
        <p:nvSpPr>
          <p:cNvPr id="145" name="Rectangle 144"/>
          <p:cNvSpPr/>
          <p:nvPr/>
        </p:nvSpPr>
        <p:spPr>
          <a:xfrm>
            <a:off x="5123071" y="5866223"/>
            <a:ext cx="1455527" cy="369332"/>
          </a:xfrm>
          <a:prstGeom prst="rect">
            <a:avLst/>
          </a:prstGeom>
        </p:spPr>
        <p:txBody>
          <a:bodyPr wrap="none" lIns="0" tIns="0" rIns="0" bIns="0" anchor="ctr">
            <a:spAutoFit/>
          </a:bodyPr>
          <a:lstStyle/>
          <a:p>
            <a:pPr algn="ctr" defTabSz="725012">
              <a:spcBef>
                <a:spcPct val="0"/>
              </a:spcBef>
              <a:spcAft>
                <a:spcPct val="35000"/>
              </a:spcAft>
            </a:pPr>
            <a:r>
              <a:rPr lang="en-US" sz="2400" dirty="0">
                <a:solidFill>
                  <a:srgbClr val="002050"/>
                </a:solidFill>
                <a:latin typeface="Segoe UI Light"/>
              </a:rPr>
              <a:t>Intelligence</a:t>
            </a:r>
            <a:endParaRPr lang="en-US" b="1" spc="-30" dirty="0">
              <a:solidFill>
                <a:srgbClr val="002050"/>
              </a:solidFill>
              <a:latin typeface="Segoe UI Semilight" panose="020B0402040204020203" pitchFamily="34" charset="0"/>
              <a:cs typeface="Segoe UI Semilight" panose="020B0402040204020203" pitchFamily="34" charset="0"/>
            </a:endParaRPr>
          </a:p>
        </p:txBody>
      </p:sp>
      <p:sp>
        <p:nvSpPr>
          <p:cNvPr id="192" name="Rectangle 191"/>
          <p:cNvSpPr/>
          <p:nvPr/>
        </p:nvSpPr>
        <p:spPr>
          <a:xfrm>
            <a:off x="6340519" y="2989297"/>
            <a:ext cx="1268870" cy="430887"/>
          </a:xfrm>
          <a:prstGeom prst="rect">
            <a:avLst/>
          </a:prstGeom>
        </p:spPr>
        <p:txBody>
          <a:bodyPr wrap="square">
            <a:spAutoFit/>
          </a:bodyPr>
          <a:lstStyle/>
          <a:p>
            <a:pPr defTabSz="914400"/>
            <a:r>
              <a:rPr lang="en-US" sz="1100" dirty="0">
                <a:solidFill>
                  <a:srgbClr val="FFFFFF"/>
                </a:solidFill>
                <a:cs typeface="Segoe UI Semilight" panose="020B0402040204020203" pitchFamily="34" charset="0"/>
              </a:rPr>
              <a:t>Data Lake Analytics</a:t>
            </a:r>
          </a:p>
        </p:txBody>
      </p:sp>
      <p:sp>
        <p:nvSpPr>
          <p:cNvPr id="199" name="Rectangle 198"/>
          <p:cNvSpPr/>
          <p:nvPr/>
        </p:nvSpPr>
        <p:spPr>
          <a:xfrm>
            <a:off x="6340519" y="2376947"/>
            <a:ext cx="1268870" cy="430887"/>
          </a:xfrm>
          <a:prstGeom prst="rect">
            <a:avLst/>
          </a:prstGeom>
        </p:spPr>
        <p:txBody>
          <a:bodyPr wrap="square">
            <a:spAutoFit/>
          </a:bodyPr>
          <a:lstStyle/>
          <a:p>
            <a:pPr defTabSz="914400"/>
            <a:r>
              <a:rPr lang="en-US" sz="1100" dirty="0">
                <a:solidFill>
                  <a:srgbClr val="FFFFFF"/>
                </a:solidFill>
                <a:cs typeface="Segoe UI Semilight" panose="020B0402040204020203" pitchFamily="34" charset="0"/>
              </a:rPr>
              <a:t>Machine Learning</a:t>
            </a:r>
          </a:p>
        </p:txBody>
      </p:sp>
      <p:grpSp>
        <p:nvGrpSpPr>
          <p:cNvPr id="232" name="Group 231"/>
          <p:cNvGrpSpPr/>
          <p:nvPr/>
        </p:nvGrpSpPr>
        <p:grpSpPr>
          <a:xfrm>
            <a:off x="5982706" y="4219285"/>
            <a:ext cx="352655" cy="270905"/>
            <a:chOff x="1260022" y="5196402"/>
            <a:chExt cx="3273425" cy="2514600"/>
          </a:xfrm>
          <a:solidFill>
            <a:srgbClr val="FFFFFF"/>
          </a:solidFill>
        </p:grpSpPr>
        <p:sp>
          <p:nvSpPr>
            <p:cNvPr id="233" name="Freeform 232"/>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4" name="Freeform 233"/>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5" name="Freeform 234"/>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6" name="Freeform 235"/>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37" name="Freeform 236"/>
          <p:cNvSpPr>
            <a:spLocks/>
          </p:cNvSpPr>
          <p:nvPr/>
        </p:nvSpPr>
        <p:spPr bwMode="auto">
          <a:xfrm>
            <a:off x="5984022" y="3650284"/>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sp>
        <p:nvSpPr>
          <p:cNvPr id="240" name="Freeform 239"/>
          <p:cNvSpPr/>
          <p:nvPr/>
        </p:nvSpPr>
        <p:spPr bwMode="auto">
          <a:xfrm flipH="1">
            <a:off x="6027271" y="2455181"/>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2" name="Rectangle 131"/>
          <p:cNvSpPr/>
          <p:nvPr/>
        </p:nvSpPr>
        <p:spPr bwMode="auto">
          <a:xfrm>
            <a:off x="4043785" y="1590407"/>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Big Data Stores</a:t>
            </a:r>
          </a:p>
        </p:txBody>
      </p:sp>
      <p:sp>
        <p:nvSpPr>
          <p:cNvPr id="185" name="Rectangle 184"/>
          <p:cNvSpPr/>
          <p:nvPr/>
        </p:nvSpPr>
        <p:spPr>
          <a:xfrm>
            <a:off x="4508692" y="2989297"/>
            <a:ext cx="1271016" cy="430887"/>
          </a:xfrm>
          <a:prstGeom prst="rect">
            <a:avLst/>
          </a:prstGeom>
        </p:spPr>
        <p:txBody>
          <a:bodyPr wrap="square">
            <a:spAutoFit/>
          </a:bodyPr>
          <a:lstStyle/>
          <a:p>
            <a:pPr defTabSz="914400"/>
            <a:r>
              <a:rPr lang="en-US" sz="1100" dirty="0">
                <a:solidFill>
                  <a:srgbClr val="FFFFFF"/>
                </a:solidFill>
                <a:cs typeface="Segoe UI Semilight" panose="020B0402040204020203" pitchFamily="34" charset="0"/>
              </a:rPr>
              <a:t>SQL Data </a:t>
            </a:r>
          </a:p>
          <a:p>
            <a:pPr defTabSz="914400"/>
            <a:r>
              <a:rPr lang="en-US" sz="1100" dirty="0">
                <a:solidFill>
                  <a:srgbClr val="FFFFFF"/>
                </a:solidFill>
                <a:cs typeface="Segoe UI Semilight" panose="020B0402040204020203" pitchFamily="34" charset="0"/>
              </a:rPr>
              <a:t>Warehouse</a:t>
            </a:r>
          </a:p>
        </p:txBody>
      </p:sp>
      <p:sp>
        <p:nvSpPr>
          <p:cNvPr id="200" name="Rectangle 199"/>
          <p:cNvSpPr/>
          <p:nvPr/>
        </p:nvSpPr>
        <p:spPr>
          <a:xfrm>
            <a:off x="4494875" y="2461585"/>
            <a:ext cx="1271016" cy="261610"/>
          </a:xfrm>
          <a:prstGeom prst="rect">
            <a:avLst/>
          </a:prstGeom>
        </p:spPr>
        <p:txBody>
          <a:bodyPr wrap="square">
            <a:spAutoFit/>
          </a:bodyPr>
          <a:lstStyle/>
          <a:p>
            <a:pPr defTabSz="914400"/>
            <a:r>
              <a:rPr lang="en-US" sz="1100" dirty="0">
                <a:solidFill>
                  <a:srgbClr val="FFFFFF"/>
                </a:solidFill>
                <a:cs typeface="Segoe UI Semilight" panose="020B0402040204020203" pitchFamily="34" charset="0"/>
              </a:rPr>
              <a:t>Data Lake Store</a:t>
            </a:r>
          </a:p>
        </p:txBody>
      </p:sp>
      <p:grpSp>
        <p:nvGrpSpPr>
          <p:cNvPr id="241" name="Group 240"/>
          <p:cNvGrpSpPr/>
          <p:nvPr/>
        </p:nvGrpSpPr>
        <p:grpSpPr>
          <a:xfrm>
            <a:off x="4186988" y="3052713"/>
            <a:ext cx="248256" cy="304055"/>
            <a:chOff x="-3084513" y="3390510"/>
            <a:chExt cx="2716213" cy="3363913"/>
          </a:xfrm>
          <a:solidFill>
            <a:srgbClr val="FFFFFF"/>
          </a:solidFill>
        </p:grpSpPr>
        <p:sp>
          <p:nvSpPr>
            <p:cNvPr id="242"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43"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3" name="Group 2"/>
          <p:cNvGrpSpPr/>
          <p:nvPr/>
        </p:nvGrpSpPr>
        <p:grpSpPr>
          <a:xfrm>
            <a:off x="496692" y="1599552"/>
            <a:ext cx="1854737" cy="4611909"/>
            <a:chOff x="496692" y="1666194"/>
            <a:chExt cx="1854737" cy="4611909"/>
          </a:xfrm>
        </p:grpSpPr>
        <p:sp>
          <p:nvSpPr>
            <p:cNvPr id="141" name="TextBox 140"/>
            <p:cNvSpPr txBox="1"/>
            <p:nvPr/>
          </p:nvSpPr>
          <p:spPr>
            <a:xfrm>
              <a:off x="1261370" y="1927965"/>
              <a:ext cx="1090059" cy="563250"/>
            </a:xfrm>
            <a:prstGeom prst="rect">
              <a:avLst/>
            </a:prstGeom>
            <a:noFill/>
          </p:spPr>
          <p:txBody>
            <a:bodyPr wrap="square" lIns="0" tIns="146283" rIns="182854" bIns="146283" rtlCol="0">
              <a:noAutofit/>
            </a:bodyPr>
            <a:lstStyle/>
            <a:p>
              <a:pPr defTabSz="932563">
                <a:lnSpc>
                  <a:spcPct val="90000"/>
                </a:lnSpc>
                <a:spcAft>
                  <a:spcPts val="600"/>
                </a:spcAft>
              </a:pPr>
              <a:r>
                <a:rPr lang="en-US" sz="1200" spc="-30" dirty="0">
                  <a:solidFill>
                    <a:srgbClr val="002050"/>
                  </a:solidFill>
                  <a:latin typeface="Segoe UI Semilight" panose="020B0402040204020203" pitchFamily="34" charset="0"/>
                  <a:cs typeface="Segoe UI Semilight" panose="020B0402040204020203" pitchFamily="34" charset="0"/>
                </a:rPr>
                <a:t>Data </a:t>
              </a:r>
              <a:br>
                <a:rPr lang="en-US" sz="1200" spc="-30" dirty="0">
                  <a:solidFill>
                    <a:srgbClr val="002050"/>
                  </a:solidFill>
                  <a:latin typeface="Segoe UI Semilight" panose="020B0402040204020203" pitchFamily="34" charset="0"/>
                  <a:cs typeface="Segoe UI Semilight" panose="020B0402040204020203" pitchFamily="34" charset="0"/>
                </a:rPr>
              </a:br>
              <a:r>
                <a:rPr lang="en-US" sz="1200" spc="-30" dirty="0">
                  <a:solidFill>
                    <a:srgbClr val="002050"/>
                  </a:solidFill>
                  <a:latin typeface="Segoe UI Semilight" panose="020B0402040204020203" pitchFamily="34" charset="0"/>
                  <a:cs typeface="Segoe UI Semilight" panose="020B0402040204020203" pitchFamily="34" charset="0"/>
                </a:rPr>
                <a:t>Sources</a:t>
              </a:r>
            </a:p>
          </p:txBody>
        </p:sp>
        <p:sp>
          <p:nvSpPr>
            <p:cNvPr id="142" name="TextBox 141"/>
            <p:cNvSpPr txBox="1"/>
            <p:nvPr/>
          </p:nvSpPr>
          <p:spPr>
            <a:xfrm>
              <a:off x="1214236" y="3529646"/>
              <a:ext cx="1090059" cy="579230"/>
            </a:xfrm>
            <a:prstGeom prst="rect">
              <a:avLst/>
            </a:prstGeom>
            <a:noFill/>
          </p:spPr>
          <p:txBody>
            <a:bodyPr wrap="square" lIns="0" tIns="146283" rIns="182854" bIns="146283" rtlCol="0">
              <a:noAutofit/>
            </a:bodyPr>
            <a:lstStyle/>
            <a:p>
              <a:pPr defTabSz="932563">
                <a:lnSpc>
                  <a:spcPct val="90000"/>
                </a:lnSpc>
                <a:spcBef>
                  <a:spcPct val="0"/>
                </a:spcBef>
                <a:spcAft>
                  <a:spcPts val="600"/>
                </a:spcAft>
              </a:pPr>
              <a:r>
                <a:rPr lang="en-US" sz="1200" spc="-30" dirty="0">
                  <a:solidFill>
                    <a:srgbClr val="002050"/>
                  </a:solidFill>
                  <a:latin typeface="Segoe UI Semilight" panose="020B0402040204020203" pitchFamily="34" charset="0"/>
                  <a:cs typeface="Segoe UI Semilight" panose="020B0402040204020203" pitchFamily="34" charset="0"/>
                </a:rPr>
                <a:t>Apps</a:t>
              </a:r>
            </a:p>
          </p:txBody>
        </p:sp>
        <p:sp>
          <p:nvSpPr>
            <p:cNvPr id="143" name="TextBox 142"/>
            <p:cNvSpPr txBox="1"/>
            <p:nvPr/>
          </p:nvSpPr>
          <p:spPr>
            <a:xfrm>
              <a:off x="1261370" y="4995093"/>
              <a:ext cx="974964" cy="616531"/>
            </a:xfrm>
            <a:prstGeom prst="rect">
              <a:avLst/>
            </a:prstGeom>
            <a:noFill/>
          </p:spPr>
          <p:txBody>
            <a:bodyPr wrap="square" lIns="0" tIns="146283" rIns="182854" bIns="146283" rtlCol="0">
              <a:noAutofit/>
            </a:bodyPr>
            <a:lstStyle/>
            <a:p>
              <a:pPr defTabSz="932563">
                <a:lnSpc>
                  <a:spcPct val="90000"/>
                </a:lnSpc>
                <a:spcBef>
                  <a:spcPct val="0"/>
                </a:spcBef>
                <a:spcAft>
                  <a:spcPts val="600"/>
                </a:spcAft>
              </a:pPr>
              <a:r>
                <a:rPr lang="en-US" sz="1200" spc="-30" dirty="0">
                  <a:solidFill>
                    <a:srgbClr val="002050"/>
                  </a:solidFill>
                  <a:latin typeface="Segoe UI Semilight" panose="020B0402040204020203" pitchFamily="34" charset="0"/>
                  <a:cs typeface="Segoe UI Semilight" panose="020B0402040204020203" pitchFamily="34" charset="0"/>
                </a:rPr>
                <a:t>Sensors </a:t>
              </a:r>
              <a:br>
                <a:rPr lang="en-US" sz="1200" spc="-30" dirty="0">
                  <a:solidFill>
                    <a:srgbClr val="002050"/>
                  </a:solidFill>
                  <a:latin typeface="Segoe UI Semilight" panose="020B0402040204020203" pitchFamily="34" charset="0"/>
                  <a:cs typeface="Segoe UI Semilight" panose="020B0402040204020203" pitchFamily="34" charset="0"/>
                </a:rPr>
              </a:br>
              <a:r>
                <a:rPr lang="en-US" sz="1200" spc="-30" dirty="0">
                  <a:solidFill>
                    <a:srgbClr val="002050"/>
                  </a:solidFill>
                  <a:latin typeface="Segoe UI Semilight" panose="020B0402040204020203" pitchFamily="34" charset="0"/>
                  <a:cs typeface="Segoe UI Semilight" panose="020B0402040204020203" pitchFamily="34" charset="0"/>
                </a:rPr>
                <a:t>and </a:t>
              </a:r>
              <a:br>
                <a:rPr lang="en-US" sz="1200" spc="-30" dirty="0">
                  <a:solidFill>
                    <a:srgbClr val="002050"/>
                  </a:solidFill>
                  <a:latin typeface="Segoe UI Semilight" panose="020B0402040204020203" pitchFamily="34" charset="0"/>
                  <a:cs typeface="Segoe UI Semilight" panose="020B0402040204020203" pitchFamily="34" charset="0"/>
                </a:rPr>
              </a:br>
              <a:r>
                <a:rPr lang="en-US" sz="1200" spc="-30" dirty="0">
                  <a:solidFill>
                    <a:srgbClr val="002050"/>
                  </a:solidFill>
                  <a:latin typeface="Segoe UI Semilight" panose="020B0402040204020203" pitchFamily="34" charset="0"/>
                  <a:cs typeface="Segoe UI Semilight" panose="020B0402040204020203" pitchFamily="34" charset="0"/>
                </a:rPr>
                <a:t>devices</a:t>
              </a:r>
            </a:p>
          </p:txBody>
        </p:sp>
        <p:sp>
          <p:nvSpPr>
            <p:cNvPr id="144" name="Rectangle 143"/>
            <p:cNvSpPr/>
            <p:nvPr/>
          </p:nvSpPr>
          <p:spPr>
            <a:xfrm>
              <a:off x="813890" y="5956959"/>
              <a:ext cx="933597" cy="321144"/>
            </a:xfrm>
            <a:prstGeom prst="rect">
              <a:avLst/>
            </a:prstGeom>
          </p:spPr>
          <p:txBody>
            <a:bodyPr wrap="none" lIns="0" tIns="0" rIns="0" bIns="0" anchor="ctr">
              <a:noAutofit/>
            </a:bodyPr>
            <a:lstStyle/>
            <a:p>
              <a:pPr defTabSz="914400">
                <a:lnSpc>
                  <a:spcPct val="90000"/>
                </a:lnSpc>
              </a:pPr>
              <a:r>
                <a:rPr lang="en-US" sz="2400" dirty="0">
                  <a:solidFill>
                    <a:srgbClr val="002050"/>
                  </a:solidFill>
                  <a:latin typeface="Segoe UI Light"/>
                </a:rPr>
                <a:t>Data</a:t>
              </a:r>
            </a:p>
          </p:txBody>
        </p:sp>
        <p:grpSp>
          <p:nvGrpSpPr>
            <p:cNvPr id="155" name="Group 154"/>
            <p:cNvGrpSpPr/>
            <p:nvPr/>
          </p:nvGrpSpPr>
          <p:grpSpPr>
            <a:xfrm>
              <a:off x="1789019" y="1666194"/>
              <a:ext cx="308472" cy="4199169"/>
              <a:chOff x="1776319" y="1369399"/>
              <a:chExt cx="308472" cy="3830198"/>
            </a:xfrm>
          </p:grpSpPr>
          <p:sp>
            <p:nvSpPr>
              <p:cNvPr id="156" name="Freeform 155"/>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157" name="Straight Connector 156"/>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sp>
          <p:nvSpPr>
            <p:cNvPr id="244" name="Freeform 34"/>
            <p:cNvSpPr>
              <a:spLocks noChangeAspect="1" noEditPoints="1"/>
            </p:cNvSpPr>
            <p:nvPr/>
          </p:nvSpPr>
          <p:spPr bwMode="auto">
            <a:xfrm>
              <a:off x="496692" y="2050430"/>
              <a:ext cx="530352" cy="419571"/>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rgbClr val="FFFFFF"/>
            </a:solidFill>
            <a:ln w="15240">
              <a:solidFill>
                <a:srgbClr val="0078D7"/>
              </a:solid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33333"/>
                </a:solidFill>
                <a:effectLst/>
                <a:uLnTx/>
                <a:uFillTx/>
              </a:endParaRPr>
            </a:p>
          </p:txBody>
        </p:sp>
        <p:grpSp>
          <p:nvGrpSpPr>
            <p:cNvPr id="245" name="Group 244"/>
            <p:cNvGrpSpPr/>
            <p:nvPr/>
          </p:nvGrpSpPr>
          <p:grpSpPr>
            <a:xfrm>
              <a:off x="532519" y="3627377"/>
              <a:ext cx="522040" cy="533547"/>
              <a:chOff x="2308225" y="7734300"/>
              <a:chExt cx="1368425" cy="1398588"/>
            </a:xfrm>
            <a:solidFill>
              <a:srgbClr val="0078D7"/>
            </a:solidFill>
          </p:grpSpPr>
          <p:sp>
            <p:nvSpPr>
              <p:cNvPr id="246" name="Freeform 97"/>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47" name="Freeform 98"/>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48" name="Freeform 99"/>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49" name="Freeform 100"/>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0" name="Freeform 101"/>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1" name="Freeform 102"/>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2" name="Freeform 103"/>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3" name="Freeform 104"/>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4" name="Freeform 105"/>
              <p:cNvSpPr>
                <a:spLocks noEditPoints="1"/>
              </p:cNvSpPr>
              <p:nvPr/>
            </p:nvSpPr>
            <p:spPr bwMode="auto">
              <a:xfrm>
                <a:off x="2724150" y="8156575"/>
                <a:ext cx="952500" cy="976313"/>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5" name="Freeform 106"/>
              <p:cNvSpPr>
                <a:spLocks/>
              </p:cNvSpPr>
              <p:nvPr/>
            </p:nvSpPr>
            <p:spPr bwMode="auto">
              <a:xfrm>
                <a:off x="2308225" y="7734300"/>
                <a:ext cx="704850" cy="1154113"/>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6" name="Freeform 107"/>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257" name="Freeform 256"/>
            <p:cNvSpPr>
              <a:spLocks noChangeAspect="1"/>
            </p:cNvSpPr>
            <p:nvPr/>
          </p:nvSpPr>
          <p:spPr bwMode="auto">
            <a:xfrm>
              <a:off x="594076" y="5166087"/>
              <a:ext cx="269639" cy="457200"/>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grpSp>
      <p:grpSp>
        <p:nvGrpSpPr>
          <p:cNvPr id="191" name="Group 190"/>
          <p:cNvGrpSpPr>
            <a:grpSpLocks noChangeAspect="1"/>
          </p:cNvGrpSpPr>
          <p:nvPr/>
        </p:nvGrpSpPr>
        <p:grpSpPr>
          <a:xfrm>
            <a:off x="6008529" y="3072345"/>
            <a:ext cx="294051" cy="292608"/>
            <a:chOff x="8580718" y="793097"/>
            <a:chExt cx="2587625" cy="2574925"/>
          </a:xfrm>
        </p:grpSpPr>
        <p:sp>
          <p:nvSpPr>
            <p:cNvPr id="196"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2"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261" name="Group 260"/>
          <p:cNvGrpSpPr>
            <a:grpSpLocks noChangeAspect="1"/>
          </p:cNvGrpSpPr>
          <p:nvPr/>
        </p:nvGrpSpPr>
        <p:grpSpPr>
          <a:xfrm>
            <a:off x="4165572" y="2455181"/>
            <a:ext cx="292608" cy="229390"/>
            <a:chOff x="8588655" y="3482322"/>
            <a:chExt cx="2571750" cy="2016125"/>
          </a:xfrm>
        </p:grpSpPr>
        <p:sp>
          <p:nvSpPr>
            <p:cNvPr id="262"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3"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pic>
        <p:nvPicPr>
          <p:cNvPr id="1028" name="Picture 4" descr="Image result for DocumentDB logo"/>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4151675" y="3602503"/>
            <a:ext cx="306505" cy="306505"/>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121"/>
          <p:cNvSpPr/>
          <p:nvPr/>
        </p:nvSpPr>
        <p:spPr>
          <a:xfrm>
            <a:off x="4508692" y="3629070"/>
            <a:ext cx="1271016" cy="261610"/>
          </a:xfrm>
          <a:prstGeom prst="rect">
            <a:avLst/>
          </a:prstGeom>
        </p:spPr>
        <p:txBody>
          <a:bodyPr wrap="square">
            <a:spAutoFit/>
          </a:bodyPr>
          <a:lstStyle/>
          <a:p>
            <a:pPr defTabSz="914400"/>
            <a:r>
              <a:rPr lang="en-US" sz="1100" dirty="0">
                <a:solidFill>
                  <a:srgbClr val="FFFFFF"/>
                </a:solidFill>
                <a:cs typeface="Segoe UI Semilight" panose="020B0402040204020203" pitchFamily="34" charset="0"/>
              </a:rPr>
              <a:t>DocumentDB</a:t>
            </a:r>
          </a:p>
        </p:txBody>
      </p:sp>
      <p:pic>
        <p:nvPicPr>
          <p:cNvPr id="1030" name="Picture 6" descr="Image result for azure analysis services logo"/>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5896331" y="4820072"/>
            <a:ext cx="517013" cy="271432"/>
          </a:xfrm>
          <a:prstGeom prst="rect">
            <a:avLst/>
          </a:prstGeom>
          <a:noFill/>
          <a:extLst>
            <a:ext uri="{909E8E84-426E-40DD-AFC4-6F175D3DCCD1}">
              <a14:hiddenFill xmlns:a14="http://schemas.microsoft.com/office/drawing/2010/main">
                <a:solidFill>
                  <a:srgbClr val="FFFFFF"/>
                </a:solidFill>
              </a14:hiddenFill>
            </a:ext>
          </a:extLst>
        </p:spPr>
      </p:pic>
      <p:sp>
        <p:nvSpPr>
          <p:cNvPr id="124" name="Rectangle 123"/>
          <p:cNvSpPr/>
          <p:nvPr/>
        </p:nvSpPr>
        <p:spPr>
          <a:xfrm>
            <a:off x="6340519" y="4766159"/>
            <a:ext cx="1268870" cy="430887"/>
          </a:xfrm>
          <a:prstGeom prst="rect">
            <a:avLst/>
          </a:prstGeom>
        </p:spPr>
        <p:txBody>
          <a:bodyPr wrap="square">
            <a:spAutoFit/>
          </a:bodyPr>
          <a:lstStyle/>
          <a:p>
            <a:pPr defTabSz="914400"/>
            <a:r>
              <a:rPr lang="en-US" sz="1100" dirty="0">
                <a:solidFill>
                  <a:srgbClr val="FFFFFF"/>
                </a:solidFill>
                <a:cs typeface="Segoe UI Semilight" panose="020B0402040204020203" pitchFamily="34" charset="0"/>
              </a:rPr>
              <a:t>Azure Analysis</a:t>
            </a:r>
            <a:br>
              <a:rPr lang="en-US" sz="1100" dirty="0">
                <a:solidFill>
                  <a:srgbClr val="FFFFFF"/>
                </a:solidFill>
                <a:cs typeface="Segoe UI Semilight" panose="020B0402040204020203" pitchFamily="34" charset="0"/>
              </a:rPr>
            </a:br>
            <a:r>
              <a:rPr lang="en-US" sz="1100" dirty="0">
                <a:solidFill>
                  <a:srgbClr val="FFFFFF"/>
                </a:solidFill>
                <a:cs typeface="Segoe UI Semilight" panose="020B0402040204020203" pitchFamily="34" charset="0"/>
              </a:rPr>
              <a:t>Services</a:t>
            </a:r>
          </a:p>
        </p:txBody>
      </p:sp>
      <p:sp>
        <p:nvSpPr>
          <p:cNvPr id="125" name="Title 1"/>
          <p:cNvSpPr>
            <a:spLocks noGrp="1"/>
          </p:cNvSpPr>
          <p:nvPr>
            <p:ph type="title"/>
          </p:nvPr>
        </p:nvSpPr>
        <p:spPr/>
        <p:txBody>
          <a:bodyPr/>
          <a:lstStyle/>
          <a:p>
            <a:r>
              <a:rPr lang="en-US" dirty="0"/>
              <a:t>Cortana Intelligence</a:t>
            </a:r>
          </a:p>
        </p:txBody>
      </p:sp>
      <p:sp>
        <p:nvSpPr>
          <p:cNvPr id="126" name="Text Placeholder 3"/>
          <p:cNvSpPr txBox="1">
            <a:spLocks/>
          </p:cNvSpPr>
          <p:nvPr/>
        </p:nvSpPr>
        <p:spPr>
          <a:xfrm>
            <a:off x="269241" y="908888"/>
            <a:ext cx="11655840" cy="561211"/>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745" b="0" kern="1200" cap="none" spc="-100" baseline="0" dirty="0">
                <a:ln w="3175">
                  <a:noFill/>
                </a:ln>
                <a:solidFill>
                  <a:schemeClr val="accent2"/>
                </a:solidFill>
                <a:effectLst/>
                <a:latin typeface="+mj-lt"/>
                <a:ea typeface="+mn-ea"/>
                <a:cs typeface="Segoe UI" pitchFamily="34" charset="0"/>
              </a:defRPr>
            </a:lvl1pPr>
            <a:lvl2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2pPr>
            <a:lvl3pPr marL="227209"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5130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1200"/>
              </a:spcBef>
              <a:spcAft>
                <a:spcPts val="0"/>
              </a:spcAft>
              <a:buClr>
                <a:srgbClr val="505050"/>
              </a:buClr>
              <a:buSzPct val="90000"/>
              <a:buFont typeface="Wingdings" pitchFamily="2" charset="2"/>
              <a:buNone/>
              <a:tabLst/>
              <a:defRPr/>
            </a:pPr>
            <a:r>
              <a:rPr kumimoji="0" lang="en-US" sz="2745" b="0" i="0" u="none" strike="noStrike" kern="1200" cap="none" spc="-100" normalizeH="0" baseline="0" noProof="0">
                <a:ln w="3175">
                  <a:noFill/>
                </a:ln>
                <a:solidFill>
                  <a:srgbClr val="0078D7"/>
                </a:solidFill>
                <a:effectLst/>
                <a:uLnTx/>
                <a:uFillTx/>
                <a:latin typeface="Segoe UI Light"/>
                <a:ea typeface="+mn-ea"/>
                <a:cs typeface="Segoe UI" pitchFamily="34" charset="0"/>
              </a:rPr>
              <a:t>Transform data into intelligent action</a:t>
            </a:r>
            <a:endParaRPr kumimoji="0" lang="en-US" sz="2745" b="0" i="0" u="none" strike="noStrike" kern="1200" cap="none" spc="-100" normalizeH="0" baseline="0" noProof="0" dirty="0">
              <a:ln w="3175">
                <a:noFill/>
              </a:ln>
              <a:solidFill>
                <a:srgbClr val="0078D7"/>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287837826"/>
      </p:ext>
    </p:extLst>
  </p:cSld>
  <p:clrMapOvr>
    <a:masterClrMapping/>
  </p:clrMapOvr>
  <p:transition>
    <p:fade/>
  </p:transition>
</p:sld>
</file>

<file path=ppt/theme/theme1.xml><?xml version="1.0" encoding="utf-8"?>
<a:theme xmlns:a="http://schemas.openxmlformats.org/drawingml/2006/main" name="1_WHITE TEMPLATE">
  <a:themeElements>
    <a:clrScheme name="Custom 8">
      <a:dk1>
        <a:srgbClr val="505050"/>
      </a:dk1>
      <a:lt1>
        <a:srgbClr val="FFFFFF"/>
      </a:lt1>
      <a:dk2>
        <a:srgbClr val="007CC2"/>
      </a:dk2>
      <a:lt2>
        <a:srgbClr val="00BCF2"/>
      </a:lt2>
      <a:accent1>
        <a:srgbClr val="007CC2"/>
      </a:accent1>
      <a:accent2>
        <a:srgbClr val="002050"/>
      </a:accent2>
      <a:accent3>
        <a:srgbClr val="B4009E"/>
      </a:accent3>
      <a:accent4>
        <a:srgbClr val="5C2D91"/>
      </a:accent4>
      <a:accent5>
        <a:srgbClr val="008272"/>
      </a:accent5>
      <a:accent6>
        <a:srgbClr val="D83B01"/>
      </a:accent6>
      <a:hlink>
        <a:srgbClr val="007CC2"/>
      </a:hlink>
      <a:folHlink>
        <a:srgbClr val="007CC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1.potx" id="{CA9BE438-1B0F-41E9-BD34-9780A77D52B5}" vid="{6EB7C265-9C81-4626-BD14-B5A4426B07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D73DC17AFEB5C4F836AE045832978A4" ma:contentTypeVersion="4" ma:contentTypeDescription="Create a new document." ma:contentTypeScope="" ma:versionID="badc82d061b6ae5a6168da4b6a3eb224">
  <xsd:schema xmlns:xsd="http://www.w3.org/2001/XMLSchema" xmlns:xs="http://www.w3.org/2001/XMLSchema" xmlns:p="http://schemas.microsoft.com/office/2006/metadata/properties" xmlns:ns1="http://schemas.microsoft.com/sharepoint/v3" xmlns:ns2="820a1718-a562-4824-b5d3-76af947aaa11" targetNamespace="http://schemas.microsoft.com/office/2006/metadata/properties" ma:root="true" ma:fieldsID="3f0550e270f64c06747983db7d87af9e" ns1:_="" ns2:_="">
    <xsd:import namespace="http://schemas.microsoft.com/sharepoint/v3"/>
    <xsd:import namespace="820a1718-a562-4824-b5d3-76af947aaa11"/>
    <xsd:element name="properties">
      <xsd:complexType>
        <xsd:sequence>
          <xsd:element name="documentManagement">
            <xsd:complexType>
              <xsd:all>
                <xsd:element ref="ns2:SharedWithUsers" minOccurs="0"/>
                <xsd:element ref="ns2: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20a1718-a562-4824-b5d3-76af947aaa1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mso-contentType ?>
<FormTemplates xmlns="http://schemas.microsoft.com/sharepoint/v3/contenttype/forms">
  <Display>DocumentLibraryForm</Display>
  <Edit>DocumentLibraryForm</Edit>
  <New>DocumentLibraryForm</New>
</FormTemplates>
</file>

<file path=customXml/item6.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552830-F46D-4FFC-8661-AAD222AC125F}">
  <ds:schemaRefs>
    <ds:schemaRef ds:uri="http://purl.org/dc/terms/"/>
    <ds:schemaRef ds:uri="http://purl.org/dc/elements/1.1/"/>
    <ds:schemaRef ds:uri="820a1718-a562-4824-b5d3-76af947aaa11"/>
    <ds:schemaRef ds:uri="http://www.w3.org/XML/1998/namespace"/>
    <ds:schemaRef ds:uri="http://purl.org/dc/dcmitype/"/>
    <ds:schemaRef ds:uri="http://schemas.microsoft.com/office/2006/metadata/properties"/>
    <ds:schemaRef ds:uri="http://schemas.microsoft.com/office/2006/documentManagement/types"/>
    <ds:schemaRef ds:uri="http://schemas.microsoft.com/sharepoint/v3"/>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9631C5B2-1347-4D28-A9FC-A10EE91B9A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20a1718-a562-4824-b5d3-76af947aaa1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C5AFE4F-5F91-4E5C-B658-53DE20F0639F}">
  <ds:schemaRefs>
    <ds:schemaRef ds:uri="http://schemas.microsoft.com/sharepoint/v3/contenttype/forms"/>
  </ds:schemaRefs>
</ds:datastoreItem>
</file>

<file path=customXml/itemProps4.xml><?xml version="1.0" encoding="utf-8"?>
<ds:datastoreItem xmlns:ds="http://schemas.openxmlformats.org/officeDocument/2006/customXml" ds:itemID="{93E3A13A-6CA6-43A4-BBE7-633399DE5961}">
  <ds:schemaRefs>
    <ds:schemaRef ds:uri="http://schemas.microsoft.com/sharepoint/v3/contenttype/forms"/>
  </ds:schemaRefs>
</ds:datastoreItem>
</file>

<file path=customXml/itemProps5.xml><?xml version="1.0" encoding="utf-8"?>
<ds:datastoreItem xmlns:ds="http://schemas.openxmlformats.org/officeDocument/2006/customXml" ds:itemID="{9157A68B-C74A-41C5-AFBC-535E6211E0E9}">
  <ds:schemaRefs>
    <ds:schemaRef ds:uri="http://schemas.microsoft.com/sharepoint/v3/contenttype/forms"/>
  </ds:schemaRefs>
</ds:datastoreItem>
</file>

<file path=customXml/itemProps6.xml><?xml version="1.0" encoding="utf-8"?>
<ds:datastoreItem xmlns:ds="http://schemas.openxmlformats.org/officeDocument/2006/customXml" ds:itemID="{F402CB34-4510-4486-BBB7-8CDFEBDCB7D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16472</TotalTime>
  <Words>720</Words>
  <Application>Microsoft Office PowerPoint</Application>
  <PresentationFormat>Widescreen</PresentationFormat>
  <Paragraphs>170</Paragraphs>
  <Slides>11</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Segoe</vt:lpstr>
      <vt:lpstr>Arial</vt:lpstr>
      <vt:lpstr>Calibri</vt:lpstr>
      <vt:lpstr>Consolas</vt:lpstr>
      <vt:lpstr>Segoe UI</vt:lpstr>
      <vt:lpstr>Segoe UI Light</vt:lpstr>
      <vt:lpstr>Segoe UI Semibold</vt:lpstr>
      <vt:lpstr>Segoe UI Semilight</vt:lpstr>
      <vt:lpstr>Wingdings</vt:lpstr>
      <vt:lpstr>1_WHITE TEMPLATE</vt:lpstr>
      <vt:lpstr>Business Analytics  &amp; AI</vt:lpstr>
      <vt:lpstr>Convergence accelerates digital transformation</vt:lpstr>
      <vt:lpstr>PowerPoint Presentation</vt:lpstr>
      <vt:lpstr>PowerPoint Presentation</vt:lpstr>
      <vt:lpstr>Demo: Intelligent Customer Care</vt:lpstr>
      <vt:lpstr>Intelligent solutions enable you to…</vt:lpstr>
      <vt:lpstr>PowerPoint Presentation</vt:lpstr>
      <vt:lpstr>PowerPoint Presentation</vt:lpstr>
      <vt:lpstr>Cortana Intelligence</vt:lpstr>
      <vt:lpstr>Intelligent solutions in action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Joshua Park</dc:creator>
  <cp:lastModifiedBy>Seayoung Rhee</cp:lastModifiedBy>
  <cp:revision>445</cp:revision>
  <dcterms:created xsi:type="dcterms:W3CDTF">2015-06-25T00:15:53Z</dcterms:created>
  <dcterms:modified xsi:type="dcterms:W3CDTF">2017-03-06T19:18:30Z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0x010100FD73DC17AFEB5C4F836AE045832978A4</vt:lpwstr>
  </property>
</Properties>
</file>